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20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26.xml.rels" ContentType="application/vnd.openxmlformats-package.relationships+xml"/>
  <Override PartName="/ppt/slides/_rels/slide13.xml.rels" ContentType="application/vnd.openxmlformats-package.relationships+xml"/>
  <Override PartName="/ppt/slides/_rels/slide25.xml.rels" ContentType="application/vnd.openxmlformats-package.relationships+xml"/>
  <Override PartName="/ppt/slides/_rels/slide12.xml.rels" ContentType="application/vnd.openxmlformats-package.relationships+xml"/>
  <Override PartName="/ppt/slides/_rels/slide24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25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24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2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_rels/presentation.xml.rels" ContentType="application/vnd.openxmlformats-package.relationships+xml"/>
  <Override PartName="/ppt/media/image13.png" ContentType="image/png"/>
  <Override PartName="/ppt/media/image11.jpeg" ContentType="image/jpeg"/>
  <Override PartName="/ppt/media/image12.png" ContentType="image/png"/>
  <Override PartName="/ppt/media/image3.png" ContentType="image/png"/>
  <Override PartName="/ppt/media/image8.png" ContentType="image/png"/>
  <Override PartName="/ppt/media/image17.png" ContentType="image/png"/>
  <Override PartName="/ppt/media/image7.png" ContentType="image/png"/>
  <Override PartName="/ppt/media/image16.png" ContentType="image/png"/>
  <Override PartName="/ppt/media/image10.png" ContentType="image/png"/>
  <Override PartName="/ppt/media/image1.png" ContentType="image/png"/>
  <Override PartName="/ppt/media/image6.png" ContentType="image/png"/>
  <Override PartName="/ppt/media/image5.jpeg" ContentType="image/jpeg"/>
  <Override PartName="/ppt/media/image4.jpeg" ContentType="image/jpeg"/>
  <Override PartName="/ppt/media/image25.png" ContentType="image/png"/>
  <Override PartName="/ppt/media/image27.png" ContentType="image/png"/>
  <Override PartName="/ppt/media/image26.png" ContentType="image/png"/>
  <Override PartName="/ppt/media/image24.png" ContentType="image/png"/>
  <Override PartName="/ppt/media/image22.png" ContentType="image/png"/>
  <Override PartName="/ppt/media/image23.jpeg" ContentType="image/jpeg"/>
  <Override PartName="/ppt/media/image21.png" ContentType="image/png"/>
  <Override PartName="/ppt/media/image19.png" ContentType="image/png"/>
  <Override PartName="/ppt/media/image2.png" ContentType="image/png"/>
  <Override PartName="/ppt/media/image20.png" ContentType="image/png"/>
  <Override PartName="/ppt/media/image18.png" ContentType="image/png"/>
  <Override PartName="/ppt/media/image15.jpeg" ContentType="image/jpeg"/>
  <Override PartName="/ppt/media/image14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ADE50CF-7188-4231-BA04-008D43373F0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F203ECB-CA54-43E8-B7F8-0E5FC4FF539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AB539E6F-919E-47F2-96B0-7733DB20C2E3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440" cy="15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EE498D3-D4A5-40BD-8BC8-BEDC02DE153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>
            <a:alpha val="33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080" cy="152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Open Sans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06160" cy="356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empora LGC Uni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empora LGC Uni"/>
                <a:ea typeface="DejaVu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34560" cy="356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fld id="{15C46761-EAAC-42BA-AFAC-444F8DA64169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34560" cy="356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Open Sans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Open Sans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Open Sans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Open Sans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ftr" idx="4"/>
          </p:nvPr>
        </p:nvSpPr>
        <p:spPr>
          <a:xfrm>
            <a:off x="4145400" y="6378120"/>
            <a:ext cx="3888360" cy="330120"/>
          </a:xfrm>
          <a:prstGeom prst="rect">
            <a:avLst/>
          </a:prstGeom>
          <a:noFill/>
          <a:ln w="0">
            <a:noFill/>
          </a:ln>
        </p:spPr>
        <p:txBody>
          <a:bodyPr lIns="43560" rIns="43560" tIns="43560" bIns="4356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US" sz="1700" spc="-1" strike="noStrike">
                <a:solidFill>
                  <a:srgbClr val="000000"/>
                </a:solidFill>
                <a:latin typeface="Tempora LGC Uni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000000"/>
                </a:solidFill>
                <a:latin typeface="Tempora LGC Uni"/>
                <a:ea typeface="DejaVu Sans"/>
              </a:rPr>
              <a:t>&lt;нижний колонтитул&gt;</a:t>
            </a:r>
            <a:endParaRPr b="0" lang="ru-RU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ldNum" idx="5"/>
          </p:nvPr>
        </p:nvSpPr>
        <p:spPr>
          <a:xfrm>
            <a:off x="8778240" y="6378120"/>
            <a:ext cx="2791080" cy="330120"/>
          </a:xfrm>
          <a:prstGeom prst="rect">
            <a:avLst/>
          </a:prstGeom>
          <a:noFill/>
          <a:ln w="0">
            <a:noFill/>
          </a:ln>
        </p:spPr>
        <p:txBody>
          <a:bodyPr lIns="43560" rIns="43560" tIns="43560" bIns="4356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700" spc="-1" strike="noStrike">
                <a:solidFill>
                  <a:srgbClr val="000000"/>
                </a:solidFill>
                <a:latin typeface="Tempora LGC Uni"/>
                <a:ea typeface="Droid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fld id="{60DA7784-3056-4DFB-A573-3D8AB91977DE}" type="slidenum">
              <a:rPr b="0" lang="en-US" sz="1700" spc="-1" strike="noStrike">
                <a:solidFill>
                  <a:srgbClr val="000000"/>
                </a:solidFill>
                <a:latin typeface="Tempora LGC Uni"/>
                <a:ea typeface="Droid Sans"/>
              </a:rPr>
              <a:t>&lt;номер&gt;</a:t>
            </a:fld>
            <a:endParaRPr b="0" lang="ru-RU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dt" idx="6"/>
          </p:nvPr>
        </p:nvSpPr>
        <p:spPr>
          <a:xfrm>
            <a:off x="609840" y="6378120"/>
            <a:ext cx="2791080" cy="330120"/>
          </a:xfrm>
          <a:prstGeom prst="rect">
            <a:avLst/>
          </a:prstGeom>
          <a:noFill/>
          <a:ln w="0">
            <a:noFill/>
          </a:ln>
        </p:spPr>
        <p:txBody>
          <a:bodyPr lIns="43560" rIns="43560" tIns="43560" bIns="43560" anchor="t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Open Sans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Open Sans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Open Sans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Open Sans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ldNum" idx="7"/>
          </p:nvPr>
        </p:nvSpPr>
        <p:spPr>
          <a:xfrm>
            <a:off x="8778240" y="6378120"/>
            <a:ext cx="2791080" cy="330120"/>
          </a:xfrm>
          <a:prstGeom prst="rect">
            <a:avLst/>
          </a:prstGeom>
          <a:noFill/>
          <a:ln w="0">
            <a:noFill/>
          </a:ln>
        </p:spPr>
        <p:txBody>
          <a:bodyPr lIns="110520" rIns="110520" tIns="55440" bIns="5544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700" spc="-1" strike="noStrike">
                <a:solidFill>
                  <a:srgbClr val="000000"/>
                </a:solidFill>
                <a:latin typeface="Tempora LGC Uni"/>
                <a:ea typeface="Droid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fld id="{2E531406-4752-41D3-87B9-F58736B55614}" type="slidenum">
              <a:rPr b="0" lang="en-US" sz="1700" spc="-1" strike="noStrike">
                <a:solidFill>
                  <a:srgbClr val="000000"/>
                </a:solidFill>
                <a:latin typeface="Tempora LGC Uni"/>
                <a:ea typeface="Droid Sans"/>
              </a:rPr>
              <a:t>&lt;номер&gt;</a:t>
            </a:fld>
            <a:endParaRPr b="0" lang="ru-RU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Open Sans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Open Sans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Open Sans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Open Sans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83880"/>
            <a:ext cx="10972080" cy="152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Open Sans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06160" cy="356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empora LGC Uni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empora LGC Uni"/>
                <a:ea typeface="DejaVu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34560" cy="356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fld id="{E5F16445-6705-4DC4-BEB5-C339A10A1A85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34560" cy="356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Open Sans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Open San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Open Sans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Open Sans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4.jpe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2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slideLayout" Target="../slideLayouts/slideLayout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4.jpe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9.jpe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4.jpe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Объединение 1"/>
          <p:cNvGrpSpPr/>
          <p:nvPr/>
        </p:nvGrpSpPr>
        <p:grpSpPr>
          <a:xfrm>
            <a:off x="662400" y="270360"/>
            <a:ext cx="1011240" cy="855360"/>
            <a:chOff x="662400" y="270360"/>
            <a:chExt cx="1011240" cy="855360"/>
          </a:xfrm>
        </p:grpSpPr>
        <p:sp>
          <p:nvSpPr>
            <p:cNvPr id="24" name="曲线 17"/>
            <p:cNvSpPr/>
            <p:nvPr/>
          </p:nvSpPr>
          <p:spPr>
            <a:xfrm>
              <a:off x="987120" y="270360"/>
              <a:ext cx="686520" cy="339840"/>
            </a:xfrm>
            <a:custGeom>
              <a:avLst/>
              <a:gdLst>
                <a:gd name="textAreaLeft" fmla="*/ 0 w 686520"/>
                <a:gd name="textAreaRight" fmla="*/ 689400 w 686520"/>
                <a:gd name="textAreaTop" fmla="*/ 0 h 339840"/>
                <a:gd name="textAreaBottom" fmla="*/ 342720 h 339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1080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2863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25" name="曲线 18"/>
            <p:cNvSpPr/>
            <p:nvPr/>
          </p:nvSpPr>
          <p:spPr>
            <a:xfrm>
              <a:off x="662400" y="622080"/>
              <a:ext cx="669600" cy="331920"/>
            </a:xfrm>
            <a:custGeom>
              <a:avLst/>
              <a:gdLst>
                <a:gd name="textAreaLeft" fmla="*/ 0 w 669600"/>
                <a:gd name="textAreaRight" fmla="*/ 672480 w 669600"/>
                <a:gd name="textAreaTop" fmla="*/ 0 h 331920"/>
                <a:gd name="textAreaBottom" fmla="*/ 334800 h 33192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0799" y="2159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4afe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26" name="曲线 19"/>
            <p:cNvSpPr/>
            <p:nvPr/>
          </p:nvSpPr>
          <p:spPr>
            <a:xfrm>
              <a:off x="1176480" y="622080"/>
              <a:ext cx="155880" cy="329760"/>
            </a:xfrm>
            <a:custGeom>
              <a:avLst/>
              <a:gdLst>
                <a:gd name="textAreaLeft" fmla="*/ 0 w 155880"/>
                <a:gd name="textAreaRight" fmla="*/ 158760 w 155880"/>
                <a:gd name="textAreaTop" fmla="*/ 0 h 329760"/>
                <a:gd name="textAreaBottom" fmla="*/ 332640 h 32976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321" y="0"/>
                  </a:moveTo>
                  <a:lnTo>
                    <a:pt x="0" y="10759"/>
                  </a:lnTo>
                  <a:lnTo>
                    <a:pt x="21600" y="21600"/>
                  </a:lnTo>
                  <a:lnTo>
                    <a:pt x="21321" y="0"/>
                  </a:lnTo>
                  <a:close/>
                </a:path>
              </a:pathLst>
            </a:custGeom>
            <a:solidFill>
              <a:srgbClr val="034da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27" name="曲线 20"/>
            <p:cNvSpPr/>
            <p:nvPr/>
          </p:nvSpPr>
          <p:spPr>
            <a:xfrm>
              <a:off x="1343160" y="622080"/>
              <a:ext cx="330120" cy="329760"/>
            </a:xfrm>
            <a:custGeom>
              <a:avLst/>
              <a:gdLst>
                <a:gd name="textAreaLeft" fmla="*/ 0 w 330120"/>
                <a:gd name="textAreaRight" fmla="*/ 333000 w 330120"/>
                <a:gd name="textAreaTop" fmla="*/ 0 h 329760"/>
                <a:gd name="textAreaBottom" fmla="*/ 332640 h 32976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3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6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28" name="曲线 21"/>
            <p:cNvSpPr/>
            <p:nvPr/>
          </p:nvSpPr>
          <p:spPr>
            <a:xfrm>
              <a:off x="847800" y="270360"/>
              <a:ext cx="313560" cy="151200"/>
            </a:xfrm>
            <a:custGeom>
              <a:avLst/>
              <a:gdLst>
                <a:gd name="textAreaLeft" fmla="*/ 0 w 313560"/>
                <a:gd name="textAreaRight" fmla="*/ 316440 w 313560"/>
                <a:gd name="textAreaTop" fmla="*/ 0 h 151200"/>
                <a:gd name="textAreaBottom" fmla="*/ 154080 h 151200"/>
              </a:gdLst>
              <a:ahLst/>
              <a:rect l="textAreaLeft" t="textAreaTop" r="textAreaRight" b="textAreaBottom"/>
              <a:pathLst>
                <a:path w="21600" h="21600">
                  <a:moveTo>
                    <a:pt x="1077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770" y="0"/>
                  </a:lnTo>
                  <a:close/>
                </a:path>
              </a:pathLst>
            </a:custGeom>
            <a:solidFill>
              <a:srgbClr val="34afe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29" name="曲线 22"/>
            <p:cNvSpPr/>
            <p:nvPr/>
          </p:nvSpPr>
          <p:spPr>
            <a:xfrm>
              <a:off x="662400" y="434160"/>
              <a:ext cx="498600" cy="175320"/>
            </a:xfrm>
            <a:custGeom>
              <a:avLst/>
              <a:gdLst>
                <a:gd name="textAreaLeft" fmla="*/ 0 w 498600"/>
                <a:gd name="textAreaRight" fmla="*/ 501480 w 498600"/>
                <a:gd name="textAreaTop" fmla="*/ 0 h 175320"/>
                <a:gd name="textAreaBottom" fmla="*/ 178200 h 17532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600" y="0"/>
                  </a:moveTo>
                  <a:lnTo>
                    <a:pt x="7838" y="0"/>
                  </a:lnTo>
                  <a:lnTo>
                    <a:pt x="0" y="21600"/>
                  </a:lnTo>
                  <a:lnTo>
                    <a:pt x="1372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4c4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30" name="曲线 23"/>
            <p:cNvSpPr/>
            <p:nvPr/>
          </p:nvSpPr>
          <p:spPr>
            <a:xfrm>
              <a:off x="970560" y="397080"/>
              <a:ext cx="512640" cy="447840"/>
            </a:xfrm>
            <a:custGeom>
              <a:avLst/>
              <a:gdLst>
                <a:gd name="textAreaLeft" fmla="*/ 0 w 512640"/>
                <a:gd name="textAreaRight" fmla="*/ 515520 w 512640"/>
                <a:gd name="textAreaTop" fmla="*/ 0 h 447840"/>
                <a:gd name="textAreaBottom" fmla="*/ 450720 h 447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600" y="5941"/>
                  </a:moveTo>
                  <a:lnTo>
                    <a:pt x="16078" y="0"/>
                  </a:lnTo>
                  <a:lnTo>
                    <a:pt x="10558" y="5941"/>
                  </a:lnTo>
                  <a:lnTo>
                    <a:pt x="12843" y="5941"/>
                  </a:lnTo>
                  <a:lnTo>
                    <a:pt x="4911" y="15498"/>
                  </a:lnTo>
                  <a:lnTo>
                    <a:pt x="4911" y="6675"/>
                  </a:lnTo>
                  <a:lnTo>
                    <a:pt x="0" y="6675"/>
                  </a:lnTo>
                  <a:lnTo>
                    <a:pt x="0" y="21415"/>
                  </a:lnTo>
                  <a:lnTo>
                    <a:pt x="0" y="21600"/>
                  </a:lnTo>
                  <a:lnTo>
                    <a:pt x="4911" y="21600"/>
                  </a:lnTo>
                  <a:lnTo>
                    <a:pt x="5807" y="21600"/>
                  </a:lnTo>
                  <a:lnTo>
                    <a:pt x="8460" y="18526"/>
                  </a:lnTo>
                  <a:lnTo>
                    <a:pt x="11113" y="21600"/>
                  </a:lnTo>
                  <a:lnTo>
                    <a:pt x="17996" y="21600"/>
                  </a:lnTo>
                  <a:lnTo>
                    <a:pt x="11876" y="14567"/>
                  </a:lnTo>
                  <a:lnTo>
                    <a:pt x="19319" y="5941"/>
                  </a:lnTo>
                  <a:lnTo>
                    <a:pt x="21600" y="5941"/>
                  </a:lnTo>
                  <a:close/>
                </a:path>
              </a:pathLst>
            </a:custGeom>
            <a:solidFill>
              <a:srgbClr val="fdfdf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31" name="曲线 24"/>
            <p:cNvSpPr/>
            <p:nvPr/>
          </p:nvSpPr>
          <p:spPr>
            <a:xfrm>
              <a:off x="1002240" y="792000"/>
              <a:ext cx="330120" cy="333720"/>
            </a:xfrm>
            <a:custGeom>
              <a:avLst/>
              <a:gdLst>
                <a:gd name="textAreaLeft" fmla="*/ 0 w 330120"/>
                <a:gd name="textAreaRight" fmla="*/ 333000 w 330120"/>
                <a:gd name="textAreaTop" fmla="*/ 0 h 333720"/>
                <a:gd name="textAreaBottom" fmla="*/ 336600 h 333720"/>
              </a:gdLst>
              <a:ahLst/>
              <a:rect l="textAreaLeft" t="textAreaTop" r="textAreaRight" b="textAreaBottom"/>
              <a:pathLst>
                <a:path w="21600" h="21600">
                  <a:moveTo>
                    <a:pt x="10936" y="0"/>
                  </a:moveTo>
                  <a:lnTo>
                    <a:pt x="0" y="10786"/>
                  </a:lnTo>
                  <a:lnTo>
                    <a:pt x="10909" y="21600"/>
                  </a:lnTo>
                  <a:lnTo>
                    <a:pt x="21600" y="10731"/>
                  </a:lnTo>
                  <a:lnTo>
                    <a:pt x="10936" y="0"/>
                  </a:lnTo>
                  <a:close/>
                </a:path>
              </a:pathLst>
            </a:custGeom>
            <a:solidFill>
              <a:srgbClr val="ff4c4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</p:grpSp>
      <p:grpSp>
        <p:nvGrpSpPr>
          <p:cNvPr id="32" name="Объединение 4"/>
          <p:cNvGrpSpPr/>
          <p:nvPr/>
        </p:nvGrpSpPr>
        <p:grpSpPr>
          <a:xfrm>
            <a:off x="231840" y="1274400"/>
            <a:ext cx="1672200" cy="223200"/>
            <a:chOff x="231840" y="1274400"/>
            <a:chExt cx="1672200" cy="223200"/>
          </a:xfrm>
        </p:grpSpPr>
        <p:sp>
          <p:nvSpPr>
            <p:cNvPr id="33" name="曲线 25"/>
            <p:cNvSpPr/>
            <p:nvPr/>
          </p:nvSpPr>
          <p:spPr>
            <a:xfrm>
              <a:off x="231840" y="1274400"/>
              <a:ext cx="639720" cy="223200"/>
            </a:xfrm>
            <a:custGeom>
              <a:avLst/>
              <a:gdLst>
                <a:gd name="textAreaLeft" fmla="*/ 0 w 639720"/>
                <a:gd name="textAreaRight" fmla="*/ 642600 w 639720"/>
                <a:gd name="textAreaTop" fmla="*/ 0 h 223200"/>
                <a:gd name="textAreaBottom" fmla="*/ 226080 h 223200"/>
              </a:gdLst>
              <a:ahLst/>
              <a:rect l="textAreaLeft" t="textAreaTop" r="textAreaRight" b="textAreaBottom"/>
              <a:pathLst>
                <a:path w="21600" h="21600">
                  <a:moveTo>
                    <a:pt x="10245" y="21600"/>
                  </a:moveTo>
                  <a:lnTo>
                    <a:pt x="6397" y="9800"/>
                  </a:lnTo>
                  <a:lnTo>
                    <a:pt x="9366" y="0"/>
                  </a:lnTo>
                  <a:lnTo>
                    <a:pt x="6296" y="0"/>
                  </a:lnTo>
                  <a:lnTo>
                    <a:pt x="2146" y="13720"/>
                  </a:lnTo>
                  <a:lnTo>
                    <a:pt x="2146" y="39"/>
                  </a:lnTo>
                  <a:lnTo>
                    <a:pt x="0" y="39"/>
                  </a:lnTo>
                  <a:lnTo>
                    <a:pt x="0" y="21600"/>
                  </a:lnTo>
                  <a:lnTo>
                    <a:pt x="2824" y="21600"/>
                  </a:lnTo>
                  <a:lnTo>
                    <a:pt x="4827" y="14960"/>
                  </a:lnTo>
                  <a:lnTo>
                    <a:pt x="6973" y="21600"/>
                  </a:lnTo>
                  <a:lnTo>
                    <a:pt x="10245" y="21600"/>
                  </a:lnTo>
                  <a:lnTo>
                    <a:pt x="10245" y="21600"/>
                  </a:lnTo>
                </a:path>
                <a:path w="21600" h="21600">
                  <a:moveTo>
                    <a:pt x="21600" y="0"/>
                  </a:moveTo>
                  <a:lnTo>
                    <a:pt x="18487" y="0"/>
                  </a:lnTo>
                  <a:lnTo>
                    <a:pt x="15994" y="9320"/>
                  </a:lnTo>
                  <a:lnTo>
                    <a:pt x="13242" y="0"/>
                  </a:lnTo>
                  <a:lnTo>
                    <a:pt x="10029" y="0"/>
                  </a:lnTo>
                  <a:lnTo>
                    <a:pt x="14467" y="15080"/>
                  </a:lnTo>
                  <a:lnTo>
                    <a:pt x="12709" y="21600"/>
                  </a:lnTo>
                  <a:lnTo>
                    <a:pt x="1586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34da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pic>
          <p:nvPicPr>
            <p:cNvPr id="34" name="Изображения 3" descr=""/>
            <p:cNvPicPr/>
            <p:nvPr/>
          </p:nvPicPr>
          <p:blipFill>
            <a:blip r:embed="rId1"/>
            <a:stretch/>
          </p:blipFill>
          <p:spPr>
            <a:xfrm>
              <a:off x="911520" y="1274400"/>
              <a:ext cx="286560" cy="222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5" name="曲线 26"/>
            <p:cNvSpPr/>
            <p:nvPr/>
          </p:nvSpPr>
          <p:spPr>
            <a:xfrm>
              <a:off x="1244520" y="1274400"/>
              <a:ext cx="659520" cy="223200"/>
            </a:xfrm>
            <a:custGeom>
              <a:avLst/>
              <a:gdLst>
                <a:gd name="textAreaLeft" fmla="*/ 0 w 659520"/>
                <a:gd name="textAreaRight" fmla="*/ 662400 w 659520"/>
                <a:gd name="textAreaTop" fmla="*/ 0 h 223200"/>
                <a:gd name="textAreaBottom" fmla="*/ 226080 h 223200"/>
              </a:gdLst>
              <a:ahLst/>
              <a:rect l="textAreaLeft" t="textAreaTop" r="textAreaRight" b="textAreaBottom"/>
              <a:pathLst>
                <a:path w="21600" h="21600">
                  <a:moveTo>
                    <a:pt x="8374" y="0"/>
                  </a:moveTo>
                  <a:lnTo>
                    <a:pt x="0" y="0"/>
                  </a:lnTo>
                  <a:lnTo>
                    <a:pt x="0" y="6203"/>
                  </a:lnTo>
                  <a:lnTo>
                    <a:pt x="0" y="21570"/>
                  </a:lnTo>
                  <a:lnTo>
                    <a:pt x="2586" y="21570"/>
                  </a:lnTo>
                  <a:lnTo>
                    <a:pt x="2586" y="6203"/>
                  </a:lnTo>
                  <a:lnTo>
                    <a:pt x="8374" y="6203"/>
                  </a:lnTo>
                  <a:lnTo>
                    <a:pt x="8374" y="0"/>
                  </a:lnTo>
                  <a:lnTo>
                    <a:pt x="8374" y="0"/>
                  </a:lnTo>
                </a:path>
                <a:path w="21600" h="21600">
                  <a:moveTo>
                    <a:pt x="18566" y="21600"/>
                  </a:moveTo>
                  <a:lnTo>
                    <a:pt x="17734" y="17923"/>
                  </a:lnTo>
                  <a:lnTo>
                    <a:pt x="16424" y="12128"/>
                  </a:lnTo>
                  <a:lnTo>
                    <a:pt x="15268" y="7013"/>
                  </a:lnTo>
                  <a:lnTo>
                    <a:pt x="13686" y="19"/>
                  </a:lnTo>
                  <a:lnTo>
                    <a:pt x="13519" y="19"/>
                  </a:lnTo>
                  <a:lnTo>
                    <a:pt x="13519" y="12128"/>
                  </a:lnTo>
                  <a:lnTo>
                    <a:pt x="11310" y="12128"/>
                  </a:lnTo>
                  <a:lnTo>
                    <a:pt x="12414" y="7013"/>
                  </a:lnTo>
                  <a:lnTo>
                    <a:pt x="13519" y="12128"/>
                  </a:lnTo>
                  <a:lnTo>
                    <a:pt x="13519" y="19"/>
                  </a:lnTo>
                  <a:lnTo>
                    <a:pt x="11212" y="19"/>
                  </a:lnTo>
                  <a:lnTo>
                    <a:pt x="6347" y="21600"/>
                  </a:lnTo>
                  <a:lnTo>
                    <a:pt x="9241" y="21600"/>
                  </a:lnTo>
                  <a:lnTo>
                    <a:pt x="10037" y="17923"/>
                  </a:lnTo>
                  <a:lnTo>
                    <a:pt x="14777" y="17923"/>
                  </a:lnTo>
                  <a:lnTo>
                    <a:pt x="15573" y="21600"/>
                  </a:lnTo>
                  <a:lnTo>
                    <a:pt x="18566" y="21600"/>
                  </a:lnTo>
                  <a:lnTo>
                    <a:pt x="18566" y="21600"/>
                  </a:lnTo>
                </a:path>
                <a:path w="21600" h="21600">
                  <a:moveTo>
                    <a:pt x="21600" y="13675"/>
                  </a:moveTo>
                  <a:lnTo>
                    <a:pt x="19013" y="13675"/>
                  </a:lnTo>
                  <a:lnTo>
                    <a:pt x="19013" y="21570"/>
                  </a:lnTo>
                  <a:lnTo>
                    <a:pt x="21600" y="21570"/>
                  </a:lnTo>
                  <a:lnTo>
                    <a:pt x="21600" y="13675"/>
                  </a:lnTo>
                  <a:close/>
                </a:path>
              </a:pathLst>
            </a:custGeom>
            <a:solidFill>
              <a:srgbClr val="034da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</p:grpSp>
      <p:sp>
        <p:nvSpPr>
          <p:cNvPr id="36" name="曲线 27"/>
          <p:cNvSpPr/>
          <p:nvPr/>
        </p:nvSpPr>
        <p:spPr>
          <a:xfrm>
            <a:off x="1836360" y="1274400"/>
            <a:ext cx="313560" cy="222120"/>
          </a:xfrm>
          <a:custGeom>
            <a:avLst/>
            <a:gdLst>
              <a:gd name="textAreaLeft" fmla="*/ 0 w 313560"/>
              <a:gd name="textAreaRight" fmla="*/ 316440 w 313560"/>
              <a:gd name="textAreaTop" fmla="*/ 0 h 222120"/>
              <a:gd name="textAreaBottom" fmla="*/ 225000 h 222120"/>
            </a:gdLst>
            <a:ahLst/>
            <a:rect l="textAreaLeft" t="textAreaTop" r="textAreaRight" b="textAreaBottom"/>
            <a:pathLst>
              <a:path w="21600" h="21600">
                <a:moveTo>
                  <a:pt x="21600" y="0"/>
                </a:moveTo>
                <a:lnTo>
                  <a:pt x="16257" y="0"/>
                </a:lnTo>
                <a:lnTo>
                  <a:pt x="16257" y="7482"/>
                </a:lnTo>
                <a:lnTo>
                  <a:pt x="5342" y="7482"/>
                </a:lnTo>
                <a:lnTo>
                  <a:pt x="5342" y="0"/>
                </a:lnTo>
                <a:lnTo>
                  <a:pt x="0" y="0"/>
                </a:lnTo>
                <a:lnTo>
                  <a:pt x="0" y="7482"/>
                </a:lnTo>
                <a:lnTo>
                  <a:pt x="0" y="13694"/>
                </a:lnTo>
                <a:lnTo>
                  <a:pt x="16257" y="13694"/>
                </a:lnTo>
                <a:lnTo>
                  <a:pt x="16257" y="21600"/>
                </a:lnTo>
                <a:lnTo>
                  <a:pt x="21600" y="21600"/>
                </a:lnTo>
                <a:lnTo>
                  <a:pt x="21600" y="13694"/>
                </a:lnTo>
                <a:lnTo>
                  <a:pt x="21600" y="7482"/>
                </a:lnTo>
                <a:lnTo>
                  <a:pt x="21600" y="0"/>
                </a:lnTo>
                <a:close/>
              </a:path>
            </a:pathLst>
          </a:custGeom>
          <a:solidFill>
            <a:srgbClr val="034da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37" name="曲线 28"/>
          <p:cNvSpPr/>
          <p:nvPr/>
        </p:nvSpPr>
        <p:spPr>
          <a:xfrm>
            <a:off x="562320" y="6347160"/>
            <a:ext cx="974160" cy="155160"/>
          </a:xfrm>
          <a:custGeom>
            <a:avLst/>
            <a:gdLst>
              <a:gd name="textAreaLeft" fmla="*/ 0 w 974160"/>
              <a:gd name="textAreaRight" fmla="*/ 977040 w 974160"/>
              <a:gd name="textAreaTop" fmla="*/ 0 h 155160"/>
              <a:gd name="textAreaBottom" fmla="*/ 158040 h 155160"/>
            </a:gdLst>
            <a:ahLst/>
            <a:rect l="textAreaLeft" t="textAreaTop" r="textAreaRight" b="textAreaBottom"/>
            <a:pathLst>
              <a:path w="21600" h="21600">
                <a:moveTo>
                  <a:pt x="5466" y="0"/>
                </a:moveTo>
                <a:lnTo>
                  <a:pt x="3999" y="0"/>
                </a:lnTo>
                <a:lnTo>
                  <a:pt x="2818" y="9305"/>
                </a:lnTo>
                <a:lnTo>
                  <a:pt x="1514" y="0"/>
                </a:lnTo>
                <a:lnTo>
                  <a:pt x="0" y="0"/>
                </a:lnTo>
                <a:lnTo>
                  <a:pt x="2095" y="15023"/>
                </a:lnTo>
                <a:lnTo>
                  <a:pt x="1266" y="21584"/>
                </a:lnTo>
                <a:lnTo>
                  <a:pt x="2761" y="21584"/>
                </a:lnTo>
                <a:lnTo>
                  <a:pt x="5466" y="0"/>
                </a:lnTo>
                <a:lnTo>
                  <a:pt x="5466" y="0"/>
                </a:lnTo>
              </a:path>
              <a:path w="21600" h="21600">
                <a:moveTo>
                  <a:pt x="10571" y="8184"/>
                </a:moveTo>
                <a:lnTo>
                  <a:pt x="10129" y="2130"/>
                </a:lnTo>
                <a:lnTo>
                  <a:pt x="9285" y="120"/>
                </a:lnTo>
                <a:lnTo>
                  <a:pt x="9285" y="6390"/>
                </a:lnTo>
                <a:lnTo>
                  <a:pt x="9285" y="9978"/>
                </a:lnTo>
                <a:lnTo>
                  <a:pt x="9047" y="10314"/>
                </a:lnTo>
                <a:lnTo>
                  <a:pt x="7142" y="10314"/>
                </a:lnTo>
                <a:lnTo>
                  <a:pt x="7142" y="6054"/>
                </a:lnTo>
                <a:lnTo>
                  <a:pt x="9057" y="6054"/>
                </a:lnTo>
                <a:lnTo>
                  <a:pt x="9285" y="6390"/>
                </a:lnTo>
                <a:lnTo>
                  <a:pt x="9285" y="120"/>
                </a:lnTo>
                <a:lnTo>
                  <a:pt x="9186" y="47"/>
                </a:lnTo>
                <a:lnTo>
                  <a:pt x="8971" y="0"/>
                </a:lnTo>
                <a:lnTo>
                  <a:pt x="5885" y="0"/>
                </a:lnTo>
                <a:lnTo>
                  <a:pt x="5885" y="21584"/>
                </a:lnTo>
                <a:lnTo>
                  <a:pt x="7142" y="21584"/>
                </a:lnTo>
                <a:lnTo>
                  <a:pt x="7142" y="16370"/>
                </a:lnTo>
                <a:lnTo>
                  <a:pt x="8952" y="16370"/>
                </a:lnTo>
                <a:lnTo>
                  <a:pt x="9974" y="14893"/>
                </a:lnTo>
                <a:lnTo>
                  <a:pt x="10529" y="10314"/>
                </a:lnTo>
                <a:lnTo>
                  <a:pt x="10559" y="9349"/>
                </a:lnTo>
                <a:lnTo>
                  <a:pt x="10571" y="8184"/>
                </a:lnTo>
                <a:lnTo>
                  <a:pt x="10571" y="8184"/>
                </a:lnTo>
              </a:path>
              <a:path w="21600" h="21600">
                <a:moveTo>
                  <a:pt x="15171" y="41"/>
                </a:moveTo>
                <a:lnTo>
                  <a:pt x="11095" y="41"/>
                </a:lnTo>
                <a:lnTo>
                  <a:pt x="11095" y="6172"/>
                </a:lnTo>
                <a:lnTo>
                  <a:pt x="11095" y="21600"/>
                </a:lnTo>
                <a:lnTo>
                  <a:pt x="12352" y="21600"/>
                </a:lnTo>
                <a:lnTo>
                  <a:pt x="12352" y="6172"/>
                </a:lnTo>
                <a:lnTo>
                  <a:pt x="15171" y="6172"/>
                </a:lnTo>
                <a:lnTo>
                  <a:pt x="15171" y="41"/>
                </a:lnTo>
                <a:lnTo>
                  <a:pt x="15171" y="41"/>
                </a:lnTo>
              </a:path>
              <a:path w="21600" h="21600">
                <a:moveTo>
                  <a:pt x="20124" y="21584"/>
                </a:moveTo>
                <a:lnTo>
                  <a:pt x="19717" y="17883"/>
                </a:lnTo>
                <a:lnTo>
                  <a:pt x="19082" y="12108"/>
                </a:lnTo>
                <a:lnTo>
                  <a:pt x="18522" y="7007"/>
                </a:lnTo>
                <a:lnTo>
                  <a:pt x="17752" y="0"/>
                </a:lnTo>
                <a:lnTo>
                  <a:pt x="17676" y="0"/>
                </a:lnTo>
                <a:lnTo>
                  <a:pt x="17676" y="12108"/>
                </a:lnTo>
                <a:lnTo>
                  <a:pt x="16590" y="12108"/>
                </a:lnTo>
                <a:lnTo>
                  <a:pt x="17133" y="7007"/>
                </a:lnTo>
                <a:lnTo>
                  <a:pt x="17676" y="12108"/>
                </a:lnTo>
                <a:lnTo>
                  <a:pt x="17676" y="0"/>
                </a:lnTo>
                <a:lnTo>
                  <a:pt x="16552" y="0"/>
                </a:lnTo>
                <a:lnTo>
                  <a:pt x="14180" y="21584"/>
                </a:lnTo>
                <a:lnTo>
                  <a:pt x="15590" y="21584"/>
                </a:lnTo>
                <a:lnTo>
                  <a:pt x="15981" y="17883"/>
                </a:lnTo>
                <a:lnTo>
                  <a:pt x="18285" y="17883"/>
                </a:lnTo>
                <a:lnTo>
                  <a:pt x="18666" y="21584"/>
                </a:lnTo>
                <a:lnTo>
                  <a:pt x="20124" y="21584"/>
                </a:lnTo>
                <a:lnTo>
                  <a:pt x="20124" y="21584"/>
                </a:lnTo>
              </a:path>
              <a:path w="21600" h="21600">
                <a:moveTo>
                  <a:pt x="21600" y="13490"/>
                </a:moveTo>
                <a:lnTo>
                  <a:pt x="20343" y="13490"/>
                </a:lnTo>
                <a:lnTo>
                  <a:pt x="20343" y="21600"/>
                </a:lnTo>
                <a:lnTo>
                  <a:pt x="21600" y="21600"/>
                </a:lnTo>
                <a:lnTo>
                  <a:pt x="21600" y="13490"/>
                </a:lnTo>
                <a:close/>
              </a:path>
            </a:pathLst>
          </a:custGeom>
          <a:solidFill>
            <a:srgbClr val="034da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38" name="曲线 29"/>
          <p:cNvSpPr/>
          <p:nvPr/>
        </p:nvSpPr>
        <p:spPr>
          <a:xfrm>
            <a:off x="1492200" y="6347520"/>
            <a:ext cx="219600" cy="154800"/>
          </a:xfrm>
          <a:custGeom>
            <a:avLst/>
            <a:gdLst>
              <a:gd name="textAreaLeft" fmla="*/ 0 w 219600"/>
              <a:gd name="textAreaRight" fmla="*/ 222480 w 219600"/>
              <a:gd name="textAreaTop" fmla="*/ 0 h 154800"/>
              <a:gd name="textAreaBottom" fmla="*/ 157680 h 154800"/>
            </a:gdLst>
            <a:ahLst/>
            <a:rect l="textAreaLeft" t="textAreaTop" r="textAreaRight" b="textAreaBottom"/>
            <a:pathLst>
              <a:path w="21600" h="21600">
                <a:moveTo>
                  <a:pt x="21600" y="0"/>
                </a:moveTo>
                <a:lnTo>
                  <a:pt x="16260" y="0"/>
                </a:lnTo>
                <a:lnTo>
                  <a:pt x="16260" y="7332"/>
                </a:lnTo>
                <a:lnTo>
                  <a:pt x="5338" y="7332"/>
                </a:lnTo>
                <a:lnTo>
                  <a:pt x="5338" y="0"/>
                </a:lnTo>
                <a:lnTo>
                  <a:pt x="0" y="0"/>
                </a:lnTo>
                <a:lnTo>
                  <a:pt x="0" y="7332"/>
                </a:lnTo>
                <a:lnTo>
                  <a:pt x="0" y="13475"/>
                </a:lnTo>
                <a:lnTo>
                  <a:pt x="16260" y="13475"/>
                </a:lnTo>
                <a:lnTo>
                  <a:pt x="16260" y="21600"/>
                </a:lnTo>
                <a:lnTo>
                  <a:pt x="21600" y="21600"/>
                </a:lnTo>
                <a:lnTo>
                  <a:pt x="21600" y="13475"/>
                </a:lnTo>
                <a:lnTo>
                  <a:pt x="21600" y="7332"/>
                </a:lnTo>
                <a:lnTo>
                  <a:pt x="21600" y="0"/>
                </a:lnTo>
                <a:close/>
              </a:path>
            </a:pathLst>
          </a:custGeom>
          <a:solidFill>
            <a:srgbClr val="034da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grpSp>
        <p:nvGrpSpPr>
          <p:cNvPr id="39" name="Объединение 5"/>
          <p:cNvGrpSpPr/>
          <p:nvPr/>
        </p:nvGrpSpPr>
        <p:grpSpPr>
          <a:xfrm>
            <a:off x="259920" y="6170400"/>
            <a:ext cx="378720" cy="331200"/>
            <a:chOff x="259920" y="6170400"/>
            <a:chExt cx="378720" cy="331200"/>
          </a:xfrm>
        </p:grpSpPr>
        <p:sp>
          <p:nvSpPr>
            <p:cNvPr id="40" name="曲线 30"/>
            <p:cNvSpPr/>
            <p:nvPr/>
          </p:nvSpPr>
          <p:spPr>
            <a:xfrm>
              <a:off x="387000" y="6364440"/>
              <a:ext cx="186120" cy="136800"/>
            </a:xfrm>
            <a:custGeom>
              <a:avLst/>
              <a:gdLst>
                <a:gd name="textAreaLeft" fmla="*/ 0 w 186120"/>
                <a:gd name="textAreaRight" fmla="*/ 189000 w 186120"/>
                <a:gd name="textAreaTop" fmla="*/ 0 h 136800"/>
                <a:gd name="textAreaBottom" fmla="*/ 139680 h 136800"/>
              </a:gdLst>
              <a:ahLst/>
              <a:rect l="textAreaLeft" t="textAreaTop" r="textAreaRight" b="textAreaBottom"/>
              <a:pathLst>
                <a:path w="21600" h="21600">
                  <a:moveTo>
                    <a:pt x="5778" y="0"/>
                  </a:moveTo>
                  <a:lnTo>
                    <a:pt x="0" y="10704"/>
                  </a:lnTo>
                  <a:lnTo>
                    <a:pt x="8099" y="21600"/>
                  </a:lnTo>
                  <a:lnTo>
                    <a:pt x="21600" y="21600"/>
                  </a:lnTo>
                  <a:lnTo>
                    <a:pt x="6157" y="879"/>
                  </a:lnTo>
                  <a:lnTo>
                    <a:pt x="6253" y="628"/>
                  </a:lnTo>
                  <a:lnTo>
                    <a:pt x="5778" y="0"/>
                  </a:lnTo>
                  <a:close/>
                </a:path>
              </a:pathLst>
            </a:custGeom>
            <a:solidFill>
              <a:srgbClr val="02863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41" name="曲线 31"/>
            <p:cNvSpPr/>
            <p:nvPr/>
          </p:nvSpPr>
          <p:spPr>
            <a:xfrm>
              <a:off x="259920" y="6276600"/>
              <a:ext cx="76320" cy="224280"/>
            </a:xfrm>
            <a:custGeom>
              <a:avLst/>
              <a:gdLst>
                <a:gd name="textAreaLeft" fmla="*/ 0 w 76320"/>
                <a:gd name="textAreaRight" fmla="*/ 79200 w 76320"/>
                <a:gd name="textAreaTop" fmla="*/ 0 h 224280"/>
                <a:gd name="textAreaBottom" fmla="*/ 227160 h 22428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4c4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42" name="曲线 32"/>
            <p:cNvSpPr/>
            <p:nvPr/>
          </p:nvSpPr>
          <p:spPr>
            <a:xfrm>
              <a:off x="259920" y="6170400"/>
              <a:ext cx="378720" cy="331200"/>
            </a:xfrm>
            <a:custGeom>
              <a:avLst/>
              <a:gdLst>
                <a:gd name="textAreaLeft" fmla="*/ 0 w 378720"/>
                <a:gd name="textAreaRight" fmla="*/ 381600 w 378720"/>
                <a:gd name="textAreaTop" fmla="*/ 0 h 331200"/>
                <a:gd name="textAreaBottom" fmla="*/ 334080 h 33120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600" y="5940"/>
                  </a:moveTo>
                  <a:lnTo>
                    <a:pt x="16067" y="0"/>
                  </a:lnTo>
                  <a:lnTo>
                    <a:pt x="10559" y="5940"/>
                  </a:lnTo>
                  <a:lnTo>
                    <a:pt x="12940" y="5940"/>
                  </a:lnTo>
                  <a:lnTo>
                    <a:pt x="0" y="21600"/>
                  </a:lnTo>
                  <a:lnTo>
                    <a:pt x="5796" y="21600"/>
                  </a:lnTo>
                  <a:lnTo>
                    <a:pt x="19191" y="5940"/>
                  </a:lnTo>
                  <a:lnTo>
                    <a:pt x="21600" y="5940"/>
                  </a:lnTo>
                  <a:close/>
                </a:path>
              </a:pathLst>
            </a:custGeom>
            <a:solidFill>
              <a:srgbClr val="34afe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</p:grpSp>
      <p:pic>
        <p:nvPicPr>
          <p:cNvPr id="43" name="Изображения 4" descr=""/>
          <p:cNvPicPr/>
          <p:nvPr/>
        </p:nvPicPr>
        <p:blipFill>
          <a:blip r:embed="rId2"/>
          <a:stretch/>
        </p:blipFill>
        <p:spPr>
          <a:xfrm>
            <a:off x="8661600" y="0"/>
            <a:ext cx="3512160" cy="6843960"/>
          </a:xfrm>
          <a:prstGeom prst="rect">
            <a:avLst/>
          </a:prstGeom>
          <a:ln w="0">
            <a:noFill/>
          </a:ln>
        </p:spPr>
      </p:pic>
      <p:sp>
        <p:nvSpPr>
          <p:cNvPr id="44" name="Прямоугольники 2"/>
          <p:cNvSpPr/>
          <p:nvPr/>
        </p:nvSpPr>
        <p:spPr>
          <a:xfrm>
            <a:off x="441720" y="2987280"/>
            <a:ext cx="7620480" cy="94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111600" bIns="43560" anchor="t">
            <a:spAutoFit/>
          </a:bodyPr>
          <a:p>
            <a:pPr marL="15120" algn="ctr" defTabSz="914400">
              <a:lnSpc>
                <a:spcPct val="77000"/>
              </a:lnSpc>
              <a:spcBef>
                <a:spcPts val="879"/>
              </a:spcBef>
            </a:pPr>
            <a:r>
              <a:rPr b="1" lang="ru-RU" sz="2900" spc="-111" strike="noStrike">
                <a:solidFill>
                  <a:srgbClr val="014fa2"/>
                </a:solidFill>
                <a:latin typeface="Arial Narrow"/>
                <a:ea typeface="Arial"/>
              </a:rPr>
              <a:t>МЕРЫ ПОДДЕРЖКИ ДЛЯ УЧАСТНИКОВ СВО</a:t>
            </a:r>
            <a:endParaRPr b="0" lang="ru-RU" sz="2900" spc="-1" strike="noStrike">
              <a:solidFill>
                <a:srgbClr val="000000"/>
              </a:solidFill>
              <a:latin typeface="Open Sans"/>
            </a:endParaRPr>
          </a:p>
          <a:p>
            <a:pPr marL="15120" algn="ctr" defTabSz="914400">
              <a:lnSpc>
                <a:spcPct val="77000"/>
              </a:lnSpc>
              <a:spcBef>
                <a:spcPts val="879"/>
              </a:spcBef>
            </a:pPr>
            <a:r>
              <a:rPr b="1" lang="en-US" sz="2900" spc="-111" strike="noStrike">
                <a:solidFill>
                  <a:srgbClr val="014fa2"/>
                </a:solidFill>
                <a:latin typeface="Arial Narrow"/>
                <a:ea typeface="Arial"/>
              </a:rPr>
              <a:t> </a:t>
            </a:r>
            <a:r>
              <a:rPr b="1" lang="ru-RU" sz="2900" spc="-111" strike="noStrike">
                <a:solidFill>
                  <a:srgbClr val="014fa2"/>
                </a:solidFill>
                <a:latin typeface="Arial Narrow"/>
                <a:ea typeface="Arial"/>
              </a:rPr>
              <a:t>В</a:t>
            </a:r>
            <a:r>
              <a:rPr b="1" lang="en-US" sz="2900" spc="-111" strike="noStrike">
                <a:solidFill>
                  <a:srgbClr val="014fa2"/>
                </a:solidFill>
                <a:latin typeface="Arial Narrow"/>
                <a:ea typeface="Arial"/>
              </a:rPr>
              <a:t> КУРГАНСКОЙ ОБЛАСТИ</a:t>
            </a:r>
            <a:endParaRPr b="0" lang="ru-RU" sz="2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5" name="Прямоугольник 27"/>
          <p:cNvSpPr/>
          <p:nvPr/>
        </p:nvSpPr>
        <p:spPr>
          <a:xfrm>
            <a:off x="11621160" y="6309360"/>
            <a:ext cx="306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Изображения 26" descr=""/>
          <p:cNvPicPr/>
          <p:nvPr/>
        </p:nvPicPr>
        <p:blipFill>
          <a:blip r:embed="rId1"/>
          <a:srcRect l="0" t="0" r="26431" b="0"/>
          <a:stretch/>
        </p:blipFill>
        <p:spPr>
          <a:xfrm>
            <a:off x="3600" y="1500480"/>
            <a:ext cx="10687320" cy="5341320"/>
          </a:xfrm>
          <a:prstGeom prst="rect">
            <a:avLst/>
          </a:prstGeom>
          <a:ln w="0">
            <a:noFill/>
          </a:ln>
        </p:spPr>
      </p:pic>
      <p:grpSp>
        <p:nvGrpSpPr>
          <p:cNvPr id="235" name="Объединение 15"/>
          <p:cNvGrpSpPr/>
          <p:nvPr/>
        </p:nvGrpSpPr>
        <p:grpSpPr>
          <a:xfrm>
            <a:off x="-720" y="205560"/>
            <a:ext cx="874080" cy="1086840"/>
            <a:chOff x="-720" y="205560"/>
            <a:chExt cx="874080" cy="1086840"/>
          </a:xfrm>
        </p:grpSpPr>
        <p:sp>
          <p:nvSpPr>
            <p:cNvPr id="236" name="曲线 50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10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fe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237" name="曲线 51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600" y="10795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10795"/>
                  </a:lnTo>
                  <a:close/>
                </a:path>
              </a:pathLst>
            </a:custGeom>
            <a:noFill/>
            <a:ln w="9359">
              <a:solidFill>
                <a:srgbClr val="34afe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</p:grpSp>
      <p:sp>
        <p:nvSpPr>
          <p:cNvPr id="238" name="Прямоугольники 45"/>
          <p:cNvSpPr/>
          <p:nvPr/>
        </p:nvSpPr>
        <p:spPr>
          <a:xfrm>
            <a:off x="492120" y="226800"/>
            <a:ext cx="3436200" cy="24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15120" bIns="43560" anchor="t">
            <a:spAutoFit/>
          </a:bodyPr>
          <a:p>
            <a:pPr marL="15120" defTabSz="914400">
              <a:lnSpc>
                <a:spcPct val="100000"/>
              </a:lnSpc>
              <a:spcBef>
                <a:spcPts val="119"/>
              </a:spcBef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МЕРЫ ГОСУДАРСТВЕННОЙ ПОДДЕРЖКИ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39" name="Прямоугольники 53"/>
          <p:cNvSpPr/>
          <p:nvPr/>
        </p:nvSpPr>
        <p:spPr>
          <a:xfrm>
            <a:off x="911520" y="399600"/>
            <a:ext cx="7989840" cy="35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67320" bIns="43560" anchor="t">
            <a:spAutoFit/>
          </a:bodyPr>
          <a:p>
            <a:pPr marL="15120" defTabSz="914400">
              <a:lnSpc>
                <a:spcPts val="1899"/>
              </a:lnSpc>
              <a:spcBef>
                <a:spcPts val="530"/>
              </a:spcBef>
            </a:pPr>
            <a:r>
              <a:rPr b="1" lang="en-US" sz="1700" spc="-12" strike="noStrike">
                <a:solidFill>
                  <a:srgbClr val="000000"/>
                </a:solidFill>
                <a:latin typeface="Arial Narrow"/>
                <a:ea typeface="Arial"/>
              </a:rPr>
              <a:t>Возмещение части затрат на уплату первого взноса при заключении договора лизинга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40" name="Изображения 27" descr=""/>
          <p:cNvPicPr/>
          <p:nvPr/>
        </p:nvPicPr>
        <p:blipFill>
          <a:blip r:embed="rId2"/>
          <a:srcRect l="23061" t="340" r="0" b="0"/>
          <a:stretch/>
        </p:blipFill>
        <p:spPr>
          <a:xfrm>
            <a:off x="8929440" y="0"/>
            <a:ext cx="3260160" cy="6833880"/>
          </a:xfrm>
          <a:prstGeom prst="rect">
            <a:avLst/>
          </a:prstGeom>
          <a:ln w="0">
            <a:noFill/>
          </a:ln>
        </p:spPr>
      </p:pic>
      <p:sp>
        <p:nvSpPr>
          <p:cNvPr id="241" name="Прямоугольники 54"/>
          <p:cNvSpPr/>
          <p:nvPr/>
        </p:nvSpPr>
        <p:spPr>
          <a:xfrm>
            <a:off x="8925480" y="-7560"/>
            <a:ext cx="3251160" cy="6848640"/>
          </a:xfrm>
          <a:prstGeom prst="rect">
            <a:avLst/>
          </a:prstGeom>
          <a:solidFill>
            <a:srgbClr val="1c1c1c">
              <a:alpha val="7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Open Sans"/>
              <a:ea typeface="DejaVu Sans"/>
            </a:endParaRPr>
          </a:p>
        </p:txBody>
      </p:sp>
      <p:pic>
        <p:nvPicPr>
          <p:cNvPr id="242" name="Изображения 28" descr=""/>
          <p:cNvPicPr/>
          <p:nvPr/>
        </p:nvPicPr>
        <p:blipFill>
          <a:blip r:embed="rId3"/>
          <a:stretch/>
        </p:blipFill>
        <p:spPr>
          <a:xfrm>
            <a:off x="9965520" y="119880"/>
            <a:ext cx="1149120" cy="596520"/>
          </a:xfrm>
          <a:prstGeom prst="rect">
            <a:avLst/>
          </a:prstGeom>
          <a:ln w="0">
            <a:noFill/>
          </a:ln>
        </p:spPr>
      </p:pic>
      <p:sp>
        <p:nvSpPr>
          <p:cNvPr id="243" name="Прямоугольники 55"/>
          <p:cNvSpPr/>
          <p:nvPr/>
        </p:nvSpPr>
        <p:spPr>
          <a:xfrm>
            <a:off x="8588520" y="767520"/>
            <a:ext cx="3901320" cy="191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 anchor="t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  <a:tab algn="l" pos="493200"/>
                <a:tab algn="l" pos="1036440"/>
                <a:tab algn="l" pos="1579320"/>
                <a:tab algn="l" pos="2122920"/>
                <a:tab algn="l" pos="2666160"/>
                <a:tab algn="l" pos="3209040"/>
                <a:tab algn="l" pos="3752280"/>
                <a:tab algn="l" pos="4295880"/>
                <a:tab algn="l" pos="4838760"/>
                <a:tab algn="l" pos="5382000"/>
                <a:tab algn="l" pos="5925240"/>
                <a:tab algn="l" pos="6468480"/>
                <a:tab algn="l" pos="7011720"/>
                <a:tab algn="l" pos="7554960"/>
                <a:tab algn="l" pos="8098200"/>
                <a:tab algn="l" pos="8641440"/>
                <a:tab algn="l" pos="9184680"/>
                <a:tab algn="l" pos="9727560"/>
                <a:tab algn="l" pos="10270800"/>
                <a:tab algn="l" pos="10813680"/>
                <a:tab algn="l" pos="10816200"/>
                <a:tab algn="l" pos="11359440"/>
                <a:tab algn="l" pos="11902680"/>
                <a:tab algn="l" pos="1244592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Фонд «Агентство технологического развития Курганской области»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44" name="Прямоугольники 56"/>
          <p:cNvSpPr/>
          <p:nvPr/>
        </p:nvSpPr>
        <p:spPr>
          <a:xfrm>
            <a:off x="8151480" y="1949760"/>
            <a:ext cx="4704120" cy="244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ул. Бурова-Петрова, 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д. 112а, оф. 230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 </a:t>
            </a: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8-800-250-47-31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www.invest45.ru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atr@invest45.ru</a:t>
            </a:r>
            <a:br>
              <a:rPr sz="1700"/>
            </a:b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45" name="Изображения 29" descr=""/>
          <p:cNvPicPr/>
          <p:nvPr/>
        </p:nvPicPr>
        <p:blipFill>
          <a:blip r:embed="rId4"/>
          <a:stretch/>
        </p:blipFill>
        <p:spPr>
          <a:xfrm>
            <a:off x="9785520" y="4811400"/>
            <a:ext cx="1508400" cy="1508760"/>
          </a:xfrm>
          <a:prstGeom prst="rect">
            <a:avLst/>
          </a:prstGeom>
          <a:ln w="0">
            <a:noFill/>
          </a:ln>
        </p:spPr>
      </p:pic>
      <p:sp>
        <p:nvSpPr>
          <p:cNvPr id="246" name="Прямоугольники 57"/>
          <p:cNvSpPr/>
          <p:nvPr/>
        </p:nvSpPr>
        <p:spPr>
          <a:xfrm>
            <a:off x="191520" y="836640"/>
            <a:ext cx="8650440" cy="180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100" spc="-1" strike="noStrike" u="sng">
                <a:solidFill>
                  <a:srgbClr val="000000"/>
                </a:solidFill>
                <a:uFillTx/>
                <a:latin typeface="Open Sans"/>
                <a:ea typeface="Arial"/>
              </a:rPr>
              <a:t>Для субъектов МСП, занятых в непромышленных сферах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1" lang="en-US" sz="1100" spc="-1" strike="noStrike" u="sng">
                <a:solidFill>
                  <a:srgbClr val="000000"/>
                </a:solidFill>
                <a:uFillTx/>
                <a:latin typeface="Open Sans"/>
                <a:ea typeface="Arial"/>
              </a:rPr>
              <a:t>III ПОРЯДОК ОБЛАСТНОЕ ФИНАНСИРОВАНИЕ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ДЛЯ ПРОЕКТОВ МСП В СФЕРЕ РОБОТИЗАЦИИ (ОКВЭД 10-33):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Open Sans"/>
                <a:ea typeface="Arial"/>
              </a:rPr>
              <a:t>-</a:t>
            </a:r>
            <a:r>
              <a:rPr b="1" lang="en-US" sz="1100" spc="-1" strike="noStrike">
                <a:solidFill>
                  <a:srgbClr val="000000"/>
                </a:solidFill>
                <a:latin typeface="Open Sans"/>
                <a:ea typeface="Arial"/>
              </a:rPr>
              <a:t>до 50%</a:t>
            </a:r>
            <a:r>
              <a:rPr b="0" lang="en-US" sz="1100" spc="-1" strike="noStrike">
                <a:solidFill>
                  <a:srgbClr val="000000"/>
                </a:solidFill>
                <a:latin typeface="Open Sans"/>
                <a:ea typeface="Arial"/>
              </a:rPr>
              <a:t> цены предмета договора лизинга;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Open Sans"/>
                <a:ea typeface="Arial"/>
              </a:rPr>
              <a:t>- </a:t>
            </a:r>
            <a:r>
              <a:rPr b="1" lang="en-US" sz="1100" spc="-1" strike="noStrike">
                <a:solidFill>
                  <a:srgbClr val="000000"/>
                </a:solidFill>
                <a:latin typeface="Open Sans"/>
                <a:ea typeface="Arial"/>
              </a:rPr>
              <a:t>не более 30 млн. рублей</a:t>
            </a:r>
            <a:r>
              <a:rPr b="0" lang="en-US" sz="1100" spc="-1" strike="noStrike">
                <a:solidFill>
                  <a:srgbClr val="000000"/>
                </a:solidFill>
                <a:latin typeface="Open Sans"/>
                <a:ea typeface="Arial"/>
              </a:rPr>
              <a:t> предмет договора лизинга робототехнический комплекс, для одного Субъекта МСП;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Open Sans"/>
                <a:ea typeface="Arial"/>
              </a:rPr>
              <a:t>- </a:t>
            </a:r>
            <a:r>
              <a:rPr b="1" lang="en-US" sz="1100" spc="-1" strike="noStrike">
                <a:solidFill>
                  <a:srgbClr val="000000"/>
                </a:solidFill>
                <a:latin typeface="Open Sans"/>
                <a:ea typeface="Arial"/>
              </a:rPr>
              <a:t>не более 15 млн. рублей</a:t>
            </a:r>
            <a:r>
              <a:rPr b="0" lang="en-US" sz="1100" spc="-1" strike="noStrike">
                <a:solidFill>
                  <a:srgbClr val="000000"/>
                </a:solidFill>
                <a:latin typeface="Open Sans"/>
                <a:ea typeface="Arial"/>
              </a:rPr>
              <a:t> для иных Субъектов МСП;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Open Sans"/>
                <a:ea typeface="Arial"/>
              </a:rPr>
              <a:t>- </a:t>
            </a:r>
            <a:r>
              <a:rPr b="1" lang="en-US" sz="1100" spc="-1" strike="noStrike">
                <a:solidFill>
                  <a:srgbClr val="000000"/>
                </a:solidFill>
                <a:latin typeface="Open Sans"/>
                <a:ea typeface="Arial"/>
              </a:rPr>
              <a:t>15%</a:t>
            </a:r>
            <a:r>
              <a:rPr b="0" lang="en-US" sz="1100" spc="-1" strike="noStrike">
                <a:solidFill>
                  <a:srgbClr val="000000"/>
                </a:solidFill>
                <a:latin typeface="Open Sans"/>
                <a:ea typeface="Arial"/>
              </a:rPr>
              <a:t> от цены предмета лизинга машины и оборудование для с/х;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1" lang="en-US" sz="1100" spc="-1" strike="noStrike">
                <a:solidFill>
                  <a:srgbClr val="000000"/>
                </a:solidFill>
                <a:latin typeface="Open Sans"/>
                <a:ea typeface="Open Sans"/>
              </a:rPr>
              <a:t>Без применения понижающего коэффициента: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Open Sans"/>
                <a:ea typeface="Open Sans"/>
              </a:rPr>
              <a:t>- предмет по договору лизинга является робототехнический комплекс;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Open Sans"/>
                <a:ea typeface="Open Sans"/>
              </a:rPr>
              <a:t>- ИП - участник СВО.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47" name="Прямоугольники 58"/>
          <p:cNvSpPr/>
          <p:nvPr/>
        </p:nvSpPr>
        <p:spPr>
          <a:xfrm>
            <a:off x="191520" y="2565000"/>
            <a:ext cx="8733960" cy="461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1200" spc="-1" strike="noStrike" u="sng">
                <a:solidFill>
                  <a:srgbClr val="000000"/>
                </a:solidFill>
                <a:uFillTx/>
                <a:latin typeface="Open Sans"/>
                <a:ea typeface="Open Sans"/>
              </a:rPr>
              <a:t>ПРЕДМЕТ ДОГОВОРА ЛИЗИНГА: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- оборудование, включая устройства, станки, механизмы, приборы, аппараты, агрегат, установки (за исключением асфальтобетонных заводов, асфальто-смесительных установок);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- суда специального назначения (земснаряды);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- машины и оборудование для сельского и лесного хозяйства;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- медицинское оборудование; 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- коммуникационное оборудование, за исключением оборудования, предназначенного для осуществления оптовой торговой деятельности.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Показатели результативности  получения поддержки: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Open Sans"/>
                <a:ea typeface="DejaVu Sans"/>
              </a:rPr>
              <a:t>Для Субъектов МСП, у которых предметом по договору лизинга является робототехнический комплекс: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DejaVu Sans"/>
              </a:rPr>
              <a:t>1) поддержание среднесписочной численности работников - поддержание в году, следующим за годом получения Поддержки, 95%-ой численности работников от среднесписочной численности работников в году получения Поддержки;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DejaVu Sans"/>
              </a:rPr>
              <a:t>2) объем отгруженных товаров собственного производства, выполненных работ и услуг собственными силами (накопленным итогом).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Open Sans"/>
                <a:ea typeface="DejaVu Sans"/>
              </a:rPr>
              <a:t>Для иных Субъектов МСП: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DejaVu Sans"/>
              </a:rPr>
              <a:t>3) увеличение общей суммы уплаченных Получателем Поддержки налогов в бюджеты всех уровней (без учета налога на добавленную стоимость и акцизов);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DejaVu Sans"/>
              </a:rPr>
              <a:t>4) </a:t>
            </a: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сохранение созданных рабочих мест на территории Курганской области в течение 5 (пяти) кварталов с даты заключения Соглашения. (</a:t>
            </a:r>
            <a:r>
              <a:rPr b="1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4 млн. рублей - 1 рабочее место</a:t>
            </a: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);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48" name="Прямоугольник 98"/>
          <p:cNvSpPr/>
          <p:nvPr/>
        </p:nvSpPr>
        <p:spPr>
          <a:xfrm>
            <a:off x="11557800" y="6309360"/>
            <a:ext cx="432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Microsoft YaHei"/>
              </a:rPr>
              <a:t>10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Рисунок 24" descr=""/>
          <p:cNvPicPr/>
          <p:nvPr/>
        </p:nvPicPr>
        <p:blipFill>
          <a:blip r:embed="rId1"/>
          <a:stretch/>
        </p:blipFill>
        <p:spPr>
          <a:xfrm>
            <a:off x="8806320" y="0"/>
            <a:ext cx="3383280" cy="6837480"/>
          </a:xfrm>
          <a:prstGeom prst="rect">
            <a:avLst/>
          </a:prstGeom>
          <a:ln w="0">
            <a:noFill/>
          </a:ln>
        </p:spPr>
      </p:pic>
      <p:pic>
        <p:nvPicPr>
          <p:cNvPr id="250" name="Изображения 24" descr=""/>
          <p:cNvPicPr/>
          <p:nvPr/>
        </p:nvPicPr>
        <p:blipFill>
          <a:blip r:embed="rId2"/>
          <a:srcRect l="0" t="0" r="26431" b="0"/>
          <a:stretch/>
        </p:blipFill>
        <p:spPr>
          <a:xfrm>
            <a:off x="3600" y="1500480"/>
            <a:ext cx="8800200" cy="5341320"/>
          </a:xfrm>
          <a:prstGeom prst="rect">
            <a:avLst/>
          </a:prstGeom>
          <a:ln w="0">
            <a:noFill/>
          </a:ln>
        </p:spPr>
      </p:pic>
      <p:grpSp>
        <p:nvGrpSpPr>
          <p:cNvPr id="251" name="Объединение 16"/>
          <p:cNvGrpSpPr/>
          <p:nvPr/>
        </p:nvGrpSpPr>
        <p:grpSpPr>
          <a:xfrm>
            <a:off x="-720" y="205560"/>
            <a:ext cx="874080" cy="1086840"/>
            <a:chOff x="-720" y="205560"/>
            <a:chExt cx="874080" cy="1086840"/>
          </a:xfrm>
        </p:grpSpPr>
        <p:sp>
          <p:nvSpPr>
            <p:cNvPr id="252" name="曲线 52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10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fe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253" name="曲线 53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600" y="10795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10795"/>
                  </a:lnTo>
                  <a:close/>
                </a:path>
              </a:pathLst>
            </a:custGeom>
            <a:noFill/>
            <a:ln w="9359">
              <a:solidFill>
                <a:srgbClr val="34afe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</p:grpSp>
      <p:sp>
        <p:nvSpPr>
          <p:cNvPr id="254" name="Прямоугольники 50"/>
          <p:cNvSpPr/>
          <p:nvPr/>
        </p:nvSpPr>
        <p:spPr>
          <a:xfrm>
            <a:off x="492120" y="226800"/>
            <a:ext cx="3436200" cy="24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15120" bIns="43560" anchor="t">
            <a:spAutoFit/>
          </a:bodyPr>
          <a:p>
            <a:pPr marL="15120" defTabSz="914400">
              <a:lnSpc>
                <a:spcPct val="100000"/>
              </a:lnSpc>
              <a:spcBef>
                <a:spcPts val="119"/>
              </a:spcBef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МЕРЫ ГОСУДАРСТВЕННОЙ ПОДДЕРЖКИ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55" name="Прямоугольники 52"/>
          <p:cNvSpPr/>
          <p:nvPr/>
        </p:nvSpPr>
        <p:spPr>
          <a:xfrm>
            <a:off x="8820000" y="-7560"/>
            <a:ext cx="3381480" cy="6848640"/>
          </a:xfrm>
          <a:prstGeom prst="rect">
            <a:avLst/>
          </a:prstGeom>
          <a:solidFill>
            <a:srgbClr val="1c1c1c">
              <a:alpha val="7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Open Sans"/>
              <a:ea typeface="DejaVu Sans"/>
            </a:endParaRPr>
          </a:p>
        </p:txBody>
      </p:sp>
      <p:sp>
        <p:nvSpPr>
          <p:cNvPr id="256" name="Прямоугольники 60"/>
          <p:cNvSpPr/>
          <p:nvPr/>
        </p:nvSpPr>
        <p:spPr>
          <a:xfrm>
            <a:off x="8925480" y="3893760"/>
            <a:ext cx="3264120" cy="259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1800" spc="-1" strike="noStrike">
                <a:solidFill>
                  <a:srgbClr val="ffffff"/>
                </a:solidFill>
                <a:latin typeface="Arial"/>
                <a:ea typeface="Microsoft YaHei"/>
              </a:rPr>
              <a:t>Контактный номер: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1800" spc="-1" strike="noStrike">
                <a:solidFill>
                  <a:srgbClr val="ffffff"/>
                </a:solidFill>
                <a:latin typeface="Arial"/>
                <a:ea typeface="Microsoft YaHei"/>
              </a:rPr>
              <a:t>8 (3522) 43-12-80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1800" spc="-1" strike="noStrike">
                <a:solidFill>
                  <a:srgbClr val="ffffff"/>
                </a:solidFill>
                <a:latin typeface="Arial"/>
                <a:ea typeface="Arial"/>
              </a:rPr>
              <a:t>8 (3522) 43-35-10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1800" spc="-1" strike="noStrike">
                <a:solidFill>
                  <a:srgbClr val="ffffff"/>
                </a:solidFill>
                <a:latin typeface="Arial"/>
                <a:ea typeface="Microsoft YaHei"/>
              </a:rPr>
              <a:t>эл. почта: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800" spc="-1" strike="noStrike">
                <a:solidFill>
                  <a:srgbClr val="ffffff"/>
                </a:solidFill>
                <a:latin typeface="Arial"/>
                <a:ea typeface="Microsoft YaHei"/>
              </a:rPr>
              <a:t>selter@kurganobl.ru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800" spc="-1" strike="noStrike">
                <a:solidFill>
                  <a:srgbClr val="ffffff"/>
                </a:solidFill>
                <a:latin typeface="Arial"/>
                <a:ea typeface="Arial"/>
              </a:rPr>
              <a:t>ck@invest45.ru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br>
              <a:rPr sz="1800"/>
            </a:b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57" name="Прямоугольник 48"/>
          <p:cNvSpPr/>
          <p:nvPr/>
        </p:nvSpPr>
        <p:spPr>
          <a:xfrm>
            <a:off x="1500480" y="476280"/>
            <a:ext cx="4342320" cy="29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9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Microsoft YaHei"/>
              </a:rPr>
              <a:t>ГРАНТ «АГРОСТАРТАП»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58" name="Прямоугольник 49"/>
          <p:cNvSpPr/>
          <p:nvPr/>
        </p:nvSpPr>
        <p:spPr>
          <a:xfrm>
            <a:off x="141120" y="3081960"/>
            <a:ext cx="8496360" cy="20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Цели использования гранта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Приобретение земельных участков;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Разработка проектной документации;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Приобретение, строительство, ремонт, модернизация и (или) переустройство производственных и складских зданий, помещений, пристроек и сооружений 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Подключение производственных и складских зданий к инженерным сетям;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Приобретение техники, с/х животных (за исключением свиней), птицы, рыбопосадочного материала;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Приобретение тары деревянной, оборудования для измерений, изделий упаковочных пластмассовых, механических готовых, машин и оборудования, средств автотранспортных, прицепов и полуприцепов, мебели для торговли (согласно перечню, утверждённому Минсельхозом РФ).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59" name="Прямоугольник 50"/>
          <p:cNvSpPr/>
          <p:nvPr/>
        </p:nvSpPr>
        <p:spPr>
          <a:xfrm>
            <a:off x="157320" y="5369760"/>
            <a:ext cx="8480160" cy="125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Показатели результативности получения поддержки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Создание и сохранение на срок не менее 5 лет 2-х рабочих мест (если грант </a:t>
            </a:r>
            <a:br>
              <a:rPr sz="1200"/>
            </a:b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от 2 млн. руб.), 1 рабочего места (если грант до 2 млн. рублей).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Ежегодный прирост объема произведенной и реализованной сельскохозяйственной продукции в натуральном и денежном выражении </a:t>
            </a:r>
            <a:r>
              <a:rPr b="1" lang="ru-RU" sz="1200" spc="-1" strike="noStrike">
                <a:solidFill>
                  <a:srgbClr val="a26b11"/>
                </a:solidFill>
                <a:latin typeface="Arial"/>
                <a:ea typeface="Microsoft YaHei"/>
              </a:rPr>
              <a:t>не менее чем на 10 %</a:t>
            </a: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.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60" name="Прямоугольник 52"/>
          <p:cNvSpPr/>
          <p:nvPr/>
        </p:nvSpPr>
        <p:spPr>
          <a:xfrm>
            <a:off x="144360" y="558720"/>
            <a:ext cx="6604920" cy="116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Microsoft YaHei"/>
              </a:rPr>
              <a:t>Минимальный размер гранта </a:t>
            </a:r>
            <a:r>
              <a:rPr b="1" lang="ru-RU" sz="1100" spc="-1" strike="noStrike">
                <a:solidFill>
                  <a:srgbClr val="a26b11"/>
                </a:solidFill>
                <a:latin typeface="Arial"/>
                <a:ea typeface="Microsoft YaHei"/>
              </a:rPr>
              <a:t>1,5 млн. рублей.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Microsoft YaHei"/>
              </a:rPr>
              <a:t>Софинансирование</a:t>
            </a:r>
            <a:r>
              <a:rPr b="0" lang="ru-RU" sz="1100" spc="-1" strike="noStrike">
                <a:solidFill>
                  <a:srgbClr val="a26b11"/>
                </a:solidFill>
                <a:latin typeface="Arial"/>
                <a:ea typeface="Microsoft YaHei"/>
              </a:rPr>
              <a:t> заявителем не менее </a:t>
            </a:r>
            <a:r>
              <a:rPr b="1" lang="ru-RU" sz="1100" spc="-1" strike="noStrike">
                <a:solidFill>
                  <a:srgbClr val="a26b11"/>
                </a:solidFill>
                <a:latin typeface="Arial"/>
                <a:ea typeface="Microsoft YaHei"/>
              </a:rPr>
              <a:t>10% </a:t>
            </a: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Microsoft YaHei"/>
              </a:rPr>
              <a:t>собственных средств от общей стоимости проекта.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Microsoft YaHei"/>
              </a:rPr>
              <a:t>Срок освоения гранта </a:t>
            </a:r>
            <a:r>
              <a:rPr b="1" lang="ru-RU" sz="1100" spc="-1" strike="noStrike">
                <a:solidFill>
                  <a:srgbClr val="a26b11"/>
                </a:solidFill>
                <a:latin typeface="Arial"/>
                <a:ea typeface="Microsoft YaHei"/>
              </a:rPr>
              <a:t>18 месяцев.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61" name="Прямоугольник 53"/>
          <p:cNvSpPr/>
          <p:nvPr/>
        </p:nvSpPr>
        <p:spPr>
          <a:xfrm>
            <a:off x="157320" y="1739880"/>
            <a:ext cx="8480160" cy="125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Категория заявителей 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КФХ или ИП, зарегистрированные на сельской территории в текущем году, основным видом деятельности которых является производство и (или) переработка сельскохозяйственной продукции.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Гражданин РФ с обязательством зарегистрировать КФХ или ИП в течение </a:t>
            </a:r>
            <a:br>
              <a:rPr sz="1200"/>
            </a:b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30 календарных дней после победы на конкурсе.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62" name="Прямоугольник 54"/>
          <p:cNvSpPr/>
          <p:nvPr/>
        </p:nvSpPr>
        <p:spPr>
          <a:xfrm>
            <a:off x="6300000" y="199440"/>
            <a:ext cx="1964160" cy="39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000" spc="-1" strike="noStrike">
                <a:solidFill>
                  <a:srgbClr val="a26b11"/>
                </a:solidFill>
                <a:latin typeface="Open Sans"/>
                <a:ea typeface="DejaVu Sans"/>
              </a:rPr>
              <a:t>До 4 млн.руб.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63" name="Прямоугольник 55"/>
          <p:cNvSpPr/>
          <p:nvPr/>
        </p:nvSpPr>
        <p:spPr>
          <a:xfrm>
            <a:off x="6299640" y="1077120"/>
            <a:ext cx="1964160" cy="39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000" spc="-1" strike="noStrike">
                <a:solidFill>
                  <a:srgbClr val="a26b11"/>
                </a:solidFill>
                <a:latin typeface="Open Sans"/>
                <a:ea typeface="DejaVu Sans"/>
              </a:rPr>
              <a:t>До 3 млн.руб.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64" name="Прямоугольник 56"/>
          <p:cNvSpPr/>
          <p:nvPr/>
        </p:nvSpPr>
        <p:spPr>
          <a:xfrm>
            <a:off x="6369120" y="1430280"/>
            <a:ext cx="1685520" cy="26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- на иные направления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65" name="Прямоугольник 57"/>
          <p:cNvSpPr/>
          <p:nvPr/>
        </p:nvSpPr>
        <p:spPr>
          <a:xfrm>
            <a:off x="5819760" y="550800"/>
            <a:ext cx="2991600" cy="42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- на разведение КРС мясного или молочного направлений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66" name="Изображения 5" descr=""/>
          <p:cNvPicPr/>
          <p:nvPr/>
        </p:nvPicPr>
        <p:blipFill>
          <a:blip r:embed="rId3"/>
          <a:stretch/>
        </p:blipFill>
        <p:spPr>
          <a:xfrm>
            <a:off x="9576000" y="6840"/>
            <a:ext cx="1761480" cy="1510560"/>
          </a:xfrm>
          <a:prstGeom prst="rect">
            <a:avLst/>
          </a:prstGeom>
          <a:ln w="0">
            <a:noFill/>
          </a:ln>
        </p:spPr>
      </p:pic>
      <p:sp>
        <p:nvSpPr>
          <p:cNvPr id="267" name="Прямоугольники 4"/>
          <p:cNvSpPr/>
          <p:nvPr/>
        </p:nvSpPr>
        <p:spPr>
          <a:xfrm>
            <a:off x="8820000" y="2103120"/>
            <a:ext cx="3381480" cy="126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15120" bIns="43560" anchor="t">
            <a:spAutoFit/>
          </a:bodyPr>
          <a:p>
            <a:pPr marL="718200" indent="-703800" algn="ctr" defTabSz="1105200">
              <a:lnSpc>
                <a:spcPct val="100000"/>
              </a:lnSpc>
              <a:spcBef>
                <a:spcPts val="119"/>
              </a:spcBef>
              <a:tabLst>
                <a:tab algn="l" pos="0"/>
              </a:tabLst>
            </a:pPr>
            <a:r>
              <a:rPr b="1" lang="en-US" sz="1900" spc="-1" strike="noStrike">
                <a:solidFill>
                  <a:srgbClr val="ffffff"/>
                </a:solidFill>
                <a:latin typeface="Arial"/>
                <a:ea typeface="Arial"/>
              </a:rPr>
              <a:t>Департамент </a:t>
            </a: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718200" indent="-703800" algn="ctr" defTabSz="1105200">
              <a:lnSpc>
                <a:spcPct val="100000"/>
              </a:lnSpc>
              <a:spcBef>
                <a:spcPts val="119"/>
              </a:spcBef>
              <a:tabLst>
                <a:tab algn="l" pos="0"/>
              </a:tabLst>
            </a:pPr>
            <a:r>
              <a:rPr b="1" lang="en-US" sz="1900" spc="-1" strike="noStrike">
                <a:solidFill>
                  <a:srgbClr val="ffffff"/>
                </a:solidFill>
                <a:latin typeface="Arial"/>
                <a:ea typeface="Arial"/>
              </a:rPr>
              <a:t>агропромышленного </a:t>
            </a: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718200" indent="-703800" algn="ctr" defTabSz="1105200">
              <a:lnSpc>
                <a:spcPct val="100000"/>
              </a:lnSpc>
              <a:spcBef>
                <a:spcPts val="119"/>
              </a:spcBef>
              <a:tabLst>
                <a:tab algn="l" pos="0"/>
              </a:tabLst>
            </a:pPr>
            <a:r>
              <a:rPr b="1" lang="en-US" sz="1900" spc="-1" strike="noStrike">
                <a:solidFill>
                  <a:srgbClr val="ffffff"/>
                </a:solidFill>
                <a:latin typeface="Arial"/>
                <a:ea typeface="Arial"/>
              </a:rPr>
              <a:t>комплекса</a:t>
            </a: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718200" indent="-703800" algn="ctr" defTabSz="1105200">
              <a:lnSpc>
                <a:spcPct val="100000"/>
              </a:lnSpc>
              <a:spcBef>
                <a:spcPts val="119"/>
              </a:spcBef>
              <a:tabLst>
                <a:tab algn="l" pos="0"/>
              </a:tabLst>
            </a:pPr>
            <a:r>
              <a:rPr b="1" lang="en-US" sz="1900" spc="-1" strike="noStrike">
                <a:solidFill>
                  <a:srgbClr val="ffffff"/>
                </a:solidFill>
                <a:latin typeface="Arial"/>
                <a:ea typeface="Arial"/>
              </a:rPr>
              <a:t>Курганской области</a:t>
            </a: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68" name="Прямоугольник 99"/>
          <p:cNvSpPr/>
          <p:nvPr/>
        </p:nvSpPr>
        <p:spPr>
          <a:xfrm>
            <a:off x="11565720" y="6309360"/>
            <a:ext cx="4172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Microsoft YaHei"/>
              </a:rPr>
              <a:t>11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75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270" name="CustomShape 76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271" name="CustomShape 77"/>
          <p:cNvSpPr/>
          <p:nvPr/>
        </p:nvSpPr>
        <p:spPr>
          <a:xfrm>
            <a:off x="1676160" y="152280"/>
            <a:ext cx="9134280" cy="4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272" name="CustomShape 78"/>
          <p:cNvSpPr/>
          <p:nvPr/>
        </p:nvSpPr>
        <p:spPr>
          <a:xfrm>
            <a:off x="1676160" y="609480"/>
            <a:ext cx="913428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44280" bIns="-4428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273" name="Прямоугольник 37"/>
          <p:cNvSpPr/>
          <p:nvPr/>
        </p:nvSpPr>
        <p:spPr>
          <a:xfrm>
            <a:off x="11737800" y="6372000"/>
            <a:ext cx="432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12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74" name="Прямоугольник 38"/>
          <p:cNvSpPr/>
          <p:nvPr/>
        </p:nvSpPr>
        <p:spPr>
          <a:xfrm>
            <a:off x="3895200" y="6372000"/>
            <a:ext cx="306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75" name="object 228"/>
          <p:cNvSpPr/>
          <p:nvPr/>
        </p:nvSpPr>
        <p:spPr>
          <a:xfrm flipV="1">
            <a:off x="215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276" name="object 229"/>
          <p:cNvSpPr/>
          <p:nvPr/>
        </p:nvSpPr>
        <p:spPr>
          <a:xfrm flipV="1">
            <a:off x="316404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277" name="object 230"/>
          <p:cNvSpPr/>
          <p:nvPr/>
        </p:nvSpPr>
        <p:spPr>
          <a:xfrm flipV="1">
            <a:off x="72000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31" y="0"/>
                </a:moveTo>
                <a:lnTo>
                  <a:pt x="0" y="0"/>
                </a:lnTo>
                <a:lnTo>
                  <a:pt x="0" y="248094"/>
                </a:lnTo>
                <a:lnTo>
                  <a:pt x="429731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278" name="object 231"/>
          <p:cNvSpPr/>
          <p:nvPr/>
        </p:nvSpPr>
        <p:spPr>
          <a:xfrm flipV="1">
            <a:off x="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85" y="0"/>
                </a:lnTo>
                <a:lnTo>
                  <a:pt x="0" y="0"/>
                </a:lnTo>
                <a:lnTo>
                  <a:pt x="0" y="663346"/>
                </a:lnTo>
                <a:lnTo>
                  <a:pt x="719277" y="248094"/>
                </a:lnTo>
                <a:lnTo>
                  <a:pt x="719277" y="0"/>
                </a:lnTo>
                <a:close/>
              </a:path>
            </a:pathLst>
          </a:custGeom>
          <a:solidFill>
            <a:srgbClr val="35b0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279" name="object 232"/>
          <p:cNvSpPr/>
          <p:nvPr/>
        </p:nvSpPr>
        <p:spPr>
          <a:xfrm flipV="1">
            <a:off x="143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34" y="0"/>
                </a:lnTo>
                <a:lnTo>
                  <a:pt x="0" y="0"/>
                </a:lnTo>
                <a:lnTo>
                  <a:pt x="0" y="663371"/>
                </a:lnTo>
                <a:lnTo>
                  <a:pt x="719277" y="248119"/>
                </a:lnTo>
                <a:lnTo>
                  <a:pt x="71927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280" name="object 233"/>
          <p:cNvSpPr/>
          <p:nvPr/>
        </p:nvSpPr>
        <p:spPr>
          <a:xfrm flipV="1">
            <a:off x="72000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24" y="0"/>
                </a:lnTo>
                <a:lnTo>
                  <a:pt x="0" y="248094"/>
                </a:lnTo>
                <a:lnTo>
                  <a:pt x="719275" y="663375"/>
                </a:lnTo>
                <a:lnTo>
                  <a:pt x="719275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281" name="object 234"/>
          <p:cNvSpPr/>
          <p:nvPr/>
        </p:nvSpPr>
        <p:spPr>
          <a:xfrm flipV="1">
            <a:off x="287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282" name="object 235"/>
          <p:cNvSpPr/>
          <p:nvPr/>
        </p:nvSpPr>
        <p:spPr>
          <a:xfrm flipV="1">
            <a:off x="359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grpSp>
        <p:nvGrpSpPr>
          <p:cNvPr id="283" name="Объединение 6"/>
          <p:cNvGrpSpPr/>
          <p:nvPr/>
        </p:nvGrpSpPr>
        <p:grpSpPr>
          <a:xfrm>
            <a:off x="-720" y="205560"/>
            <a:ext cx="874080" cy="1086840"/>
            <a:chOff x="-720" y="205560"/>
            <a:chExt cx="874080" cy="1086840"/>
          </a:xfrm>
        </p:grpSpPr>
        <p:sp>
          <p:nvSpPr>
            <p:cNvPr id="284" name="曲线 5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10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fe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285" name="曲线 6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600" y="10795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10795"/>
                  </a:lnTo>
                  <a:close/>
                </a:path>
              </a:pathLst>
            </a:custGeom>
            <a:noFill/>
            <a:ln w="9359">
              <a:solidFill>
                <a:srgbClr val="34afe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</p:grpSp>
      <p:sp>
        <p:nvSpPr>
          <p:cNvPr id="286" name="Прямоугольники 3"/>
          <p:cNvSpPr/>
          <p:nvPr/>
        </p:nvSpPr>
        <p:spPr>
          <a:xfrm>
            <a:off x="335520" y="93600"/>
            <a:ext cx="5961960" cy="38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111600" bIns="43560" anchor="t">
            <a:spAutoFit/>
          </a:bodyPr>
          <a:p>
            <a:pPr marL="15120" algn="ctr" defTabSz="914400">
              <a:lnSpc>
                <a:spcPct val="77000"/>
              </a:lnSpc>
              <a:spcBef>
                <a:spcPts val="879"/>
              </a:spcBef>
            </a:pPr>
            <a:r>
              <a:rPr b="1" lang="ru-RU" sz="2000" spc="-111" strike="noStrike">
                <a:solidFill>
                  <a:srgbClr val="014fa2"/>
                </a:solidFill>
                <a:latin typeface="Arial Narrow"/>
                <a:ea typeface="Arial"/>
              </a:rPr>
              <a:t>РЕГИОНАЛЬНЫЕ И МУНИЦИПАЛЬНЫЕ МЕРЫ ПОДДЕРЖКИ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87" name="Рисунок 16" descr=""/>
          <p:cNvPicPr/>
          <p:nvPr/>
        </p:nvPicPr>
        <p:blipFill>
          <a:blip r:embed="rId1"/>
          <a:stretch/>
        </p:blipFill>
        <p:spPr>
          <a:xfrm>
            <a:off x="123120" y="2088000"/>
            <a:ext cx="1206360" cy="1257480"/>
          </a:xfrm>
          <a:prstGeom prst="rect">
            <a:avLst/>
          </a:prstGeom>
          <a:ln w="0">
            <a:noFill/>
          </a:ln>
        </p:spPr>
      </p:pic>
      <p:sp>
        <p:nvSpPr>
          <p:cNvPr id="288" name=""/>
          <p:cNvSpPr/>
          <p:nvPr/>
        </p:nvSpPr>
        <p:spPr>
          <a:xfrm>
            <a:off x="1691640" y="126000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9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финансовых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89" name=""/>
          <p:cNvSpPr/>
          <p:nvPr/>
        </p:nvSpPr>
        <p:spPr>
          <a:xfrm>
            <a:off x="1691640" y="184464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c9211e"/>
                </a:solidFill>
                <a:latin typeface="Arial Narrow"/>
                <a:ea typeface="Arial"/>
              </a:rPr>
              <a:t>7 </a:t>
            </a:r>
            <a:r>
              <a:rPr b="0" lang="ru-RU" sz="1800" spc="-111" strike="noStrike">
                <a:solidFill>
                  <a:srgbClr val="c9211e"/>
                </a:solidFill>
                <a:latin typeface="Arial Narrow"/>
                <a:ea typeface="Arial"/>
              </a:rPr>
              <a:t>мер поддержки по земле и жилью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90" name=""/>
          <p:cNvSpPr/>
          <p:nvPr/>
        </p:nvSpPr>
        <p:spPr>
          <a:xfrm>
            <a:off x="1691640" y="287568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6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образовательных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91" name=""/>
          <p:cNvSpPr/>
          <p:nvPr/>
        </p:nvSpPr>
        <p:spPr>
          <a:xfrm>
            <a:off x="1691640" y="313632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5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организационных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92" name=""/>
          <p:cNvSpPr/>
          <p:nvPr/>
        </p:nvSpPr>
        <p:spPr>
          <a:xfrm>
            <a:off x="1691640" y="155232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10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мер поддержки бизнесу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93" name=""/>
          <p:cNvSpPr/>
          <p:nvPr/>
        </p:nvSpPr>
        <p:spPr>
          <a:xfrm>
            <a:off x="1691640" y="259200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7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медицинских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94" name=""/>
          <p:cNvSpPr/>
          <p:nvPr/>
        </p:nvSpPr>
        <p:spPr>
          <a:xfrm>
            <a:off x="1691640" y="229968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4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социальных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95" name=""/>
          <p:cNvSpPr/>
          <p:nvPr/>
        </p:nvSpPr>
        <p:spPr>
          <a:xfrm>
            <a:off x="1692000" y="4603680"/>
            <a:ext cx="298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2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финансовых меры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96" name=""/>
          <p:cNvSpPr/>
          <p:nvPr/>
        </p:nvSpPr>
        <p:spPr>
          <a:xfrm>
            <a:off x="1620000" y="1008000"/>
            <a:ext cx="3525840" cy="25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15120" algn="ctr" defTabSz="914400">
              <a:lnSpc>
                <a:spcPct val="77000"/>
              </a:lnSpc>
              <a:spcBef>
                <a:spcPts val="879"/>
              </a:spcBef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РЕГИОНАЛЬНЫЕ МЕРЫ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97" name=""/>
          <p:cNvSpPr/>
          <p:nvPr/>
        </p:nvSpPr>
        <p:spPr>
          <a:xfrm>
            <a:off x="1692000" y="4320000"/>
            <a:ext cx="39776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МУНИЦИПАЛЬНЫЕ МЕРЫ ПОДДЕРЖКИ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98" name=""/>
          <p:cNvSpPr/>
          <p:nvPr/>
        </p:nvSpPr>
        <p:spPr>
          <a:xfrm>
            <a:off x="0" y="3348000"/>
            <a:ext cx="1437480" cy="73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56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МЕР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99" name="TextBox 4"/>
          <p:cNvSpPr/>
          <p:nvPr/>
        </p:nvSpPr>
        <p:spPr>
          <a:xfrm>
            <a:off x="5436000" y="897840"/>
            <a:ext cx="6297480" cy="496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  <a:spcBef>
                <a:spcPts val="567"/>
              </a:spcBef>
            </a:pPr>
            <a:r>
              <a:rPr b="0" lang="ru-RU" sz="1200" spc="-1" strike="noStrike">
                <a:solidFill>
                  <a:srgbClr val="002060"/>
                </a:solidFill>
                <a:latin typeface="Arial"/>
                <a:ea typeface="Arial"/>
              </a:rPr>
              <a:t>- поддержка на оплату первоначального взноса на приобретении квартир</a:t>
            </a:r>
            <a:r>
              <a:rPr b="1" lang="ru-RU" sz="1200" spc="-1" strike="noStrike">
                <a:solidFill>
                  <a:srgbClr val="002060"/>
                </a:solidFill>
                <a:latin typeface="Arial"/>
                <a:ea typeface="Arial"/>
              </a:rPr>
              <a:t> (500 тыс. руб.)</a:t>
            </a:r>
            <a:r>
              <a:rPr b="0" lang="ru-RU" sz="1200" spc="-1" strike="noStrike">
                <a:solidFill>
                  <a:srgbClr val="002060"/>
                </a:solidFill>
                <a:latin typeface="Arial"/>
                <a:ea typeface="Arial"/>
              </a:rPr>
              <a:t>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spcBef>
                <a:spcPts val="567"/>
              </a:spcBef>
            </a:pPr>
            <a:r>
              <a:rPr b="0" lang="ru-RU" sz="1200" spc="-1" strike="noStrike">
                <a:solidFill>
                  <a:srgbClr val="002060"/>
                </a:solidFill>
                <a:latin typeface="Arial"/>
                <a:ea typeface="Arial"/>
              </a:rPr>
              <a:t>- поддержка на приобретении или строительство дома</a:t>
            </a:r>
            <a:r>
              <a:rPr b="1" lang="ru-RU" sz="1200" spc="-1" strike="noStrike">
                <a:solidFill>
                  <a:srgbClr val="002060"/>
                </a:solidFill>
                <a:latin typeface="Arial"/>
                <a:ea typeface="Arial"/>
              </a:rPr>
              <a:t> (1 млн. руб.)</a:t>
            </a:r>
            <a:r>
              <a:rPr b="0" lang="ru-RU" sz="1200" spc="-1" strike="noStrike">
                <a:solidFill>
                  <a:srgbClr val="002060"/>
                </a:solidFill>
                <a:latin typeface="Arial"/>
                <a:ea typeface="Arial"/>
              </a:rPr>
              <a:t>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spcBef>
                <a:spcPts val="567"/>
              </a:spcBef>
            </a:pPr>
            <a:r>
              <a:rPr b="0" lang="ru-RU" sz="1200" spc="-1" strike="noStrike">
                <a:solidFill>
                  <a:srgbClr val="002060"/>
                </a:solidFill>
                <a:latin typeface="Arial"/>
                <a:ea typeface="Arial"/>
              </a:rPr>
              <a:t>- бесплатное предоставление земельных участков для индивидуального жилищного строительства (Закон Курганской области </a:t>
            </a:r>
            <a:br>
              <a:rPr sz="1200"/>
            </a:br>
            <a:r>
              <a:rPr b="0" lang="ru-RU" sz="1200" spc="-1" strike="noStrike">
                <a:solidFill>
                  <a:srgbClr val="002060"/>
                </a:solidFill>
                <a:latin typeface="Arial"/>
                <a:ea typeface="Arial"/>
              </a:rPr>
              <a:t>от 06.10.2011 № 61 «О бесплатном предоставлении земельных участков для индивидуального жилищного строительства на территории Курганской области»);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spcBef>
                <a:spcPts val="567"/>
              </a:spcBef>
            </a:pPr>
            <a:r>
              <a:rPr b="0" lang="ru-RU" sz="1200" spc="-1" strike="noStrike">
                <a:solidFill>
                  <a:srgbClr val="002060"/>
                </a:solidFill>
                <a:latin typeface="Arial"/>
                <a:ea typeface="Arial"/>
              </a:rPr>
              <a:t>- первоочередное предоставление земельных участков в аренду без проведения торгов для индивидуального жилищного строительства, ведения личного подсобного хозяйства в границах населенного пункта (Закон Курганской области от 05.06.2019 </a:t>
            </a:r>
            <a:br>
              <a:rPr sz="1200"/>
            </a:br>
            <a:r>
              <a:rPr b="0" lang="ru-RU" sz="1200" spc="-1" strike="noStrike">
                <a:solidFill>
                  <a:srgbClr val="002060"/>
                </a:solidFill>
                <a:latin typeface="Arial"/>
                <a:ea typeface="Arial"/>
              </a:rPr>
              <a:t>№ 89 «О регулировании отдельных вопросов в сфере земельных отношений»);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spcBef>
                <a:spcPts val="567"/>
              </a:spcBef>
            </a:pPr>
            <a:r>
              <a:rPr b="0" lang="ru-RU" sz="1200" spc="-1" strike="noStrike">
                <a:solidFill>
                  <a:srgbClr val="002060"/>
                </a:solidFill>
                <a:latin typeface="Arial"/>
                <a:ea typeface="Arial"/>
              </a:rPr>
              <a:t>- предоставление в первоочередном порядке древесины для собственных нужд в целях строительства индивидуальных жилых домов и надворных построек (Закон Курганской области от 04.05.2007 № 245 «О порядке и нормативах заготовки гражданами древесины для собственных нужд»)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spcBef>
                <a:spcPts val="567"/>
              </a:spcBef>
            </a:pPr>
            <a:r>
              <a:rPr b="0" lang="ru-RU" sz="1200" spc="-1" strike="noStrike">
                <a:solidFill>
                  <a:srgbClr val="002060"/>
                </a:solidFill>
                <a:latin typeface="Arial"/>
                <a:ea typeface="Arial"/>
              </a:rPr>
              <a:t>- преимущественное право на обеспечение жилыми помещениями перед другими лицами, включенными в список детей-сирот и детей, оставшихся без попечения родителей и достигли возраста 23 лет, которые подлежат обеспечению жилыми помещениями (статья 6-1 Закона Курганской области от 31.12.2004 № 6)$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spcBef>
                <a:spcPts val="567"/>
              </a:spcBef>
            </a:pPr>
            <a:r>
              <a:rPr b="0" lang="ru-RU" sz="1200" spc="-1" strike="noStrike">
                <a:solidFill>
                  <a:srgbClr val="002060"/>
                </a:solidFill>
                <a:latin typeface="Arial"/>
                <a:ea typeface="Arial"/>
              </a:rPr>
              <a:t>- преимущественное право на предоставление выплаты на приобретение благоустроенного жилого помещения в собственность или для полного погашения предоставленного на приобретение жилого помещения кредита (займа) по договору обязательства заемщика по которому обеспечены ипотекой (Федеральный закон от 21 декабря 1996 года № 159-ФЗ «О дополнительных гарантиях по социальной поддержке детей-сирот и детей, оставшихся без попечения родителей»).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00" name="Прямоугольник 39"/>
          <p:cNvSpPr/>
          <p:nvPr/>
        </p:nvSpPr>
        <p:spPr>
          <a:xfrm flipV="1">
            <a:off x="11728800" y="113040"/>
            <a:ext cx="306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01" name="object 236"/>
          <p:cNvSpPr/>
          <p:nvPr/>
        </p:nvSpPr>
        <p:spPr>
          <a:xfrm>
            <a:off x="983376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02" name="object 237"/>
          <p:cNvSpPr/>
          <p:nvPr/>
        </p:nvSpPr>
        <p:spPr>
          <a:xfrm>
            <a:off x="10926000" y="-360"/>
            <a:ext cx="457920" cy="263880"/>
          </a:xfrm>
          <a:custGeom>
            <a:avLst/>
            <a:gdLst>
              <a:gd name="textAreaLeft" fmla="*/ 0 w 457920"/>
              <a:gd name="textAreaRight" fmla="*/ 462960 w 457920"/>
              <a:gd name="textAreaTop" fmla="*/ 0 h 263880"/>
              <a:gd name="textAreaBottom" fmla="*/ 268920 h 26388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03" name="object 249"/>
          <p:cNvSpPr/>
          <p:nvPr/>
        </p:nvSpPr>
        <p:spPr>
          <a:xfrm>
            <a:off x="8277840" y="-360"/>
            <a:ext cx="457920" cy="263880"/>
          </a:xfrm>
          <a:custGeom>
            <a:avLst/>
            <a:gdLst>
              <a:gd name="textAreaLeft" fmla="*/ 0 w 457920"/>
              <a:gd name="textAreaRight" fmla="*/ 462960 w 457920"/>
              <a:gd name="textAreaTop" fmla="*/ 0 h 263880"/>
              <a:gd name="textAreaBottom" fmla="*/ 268920 h 263880"/>
            </a:gdLst>
            <a:ahLst/>
            <a:rect l="textAreaLeft" t="textAreaTop" r="textAreaRight" b="textAreaBottom"/>
            <a:pathLst>
              <a:path w="429895" h="248285">
                <a:moveTo>
                  <a:pt x="429731" y="0"/>
                </a:moveTo>
                <a:lnTo>
                  <a:pt x="0" y="0"/>
                </a:lnTo>
                <a:lnTo>
                  <a:pt x="0" y="248094"/>
                </a:lnTo>
                <a:lnTo>
                  <a:pt x="429731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04" name="object 250"/>
          <p:cNvSpPr/>
          <p:nvPr/>
        </p:nvSpPr>
        <p:spPr>
          <a:xfrm>
            <a:off x="749772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85" y="0"/>
                </a:lnTo>
                <a:lnTo>
                  <a:pt x="0" y="0"/>
                </a:lnTo>
                <a:lnTo>
                  <a:pt x="0" y="663346"/>
                </a:lnTo>
                <a:lnTo>
                  <a:pt x="719277" y="248094"/>
                </a:lnTo>
                <a:lnTo>
                  <a:pt x="719277" y="0"/>
                </a:lnTo>
                <a:close/>
              </a:path>
            </a:pathLst>
          </a:custGeom>
          <a:solidFill>
            <a:srgbClr val="35b0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05" name="object 251"/>
          <p:cNvSpPr/>
          <p:nvPr/>
        </p:nvSpPr>
        <p:spPr>
          <a:xfrm>
            <a:off x="905364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34" y="0"/>
                </a:lnTo>
                <a:lnTo>
                  <a:pt x="0" y="0"/>
                </a:lnTo>
                <a:lnTo>
                  <a:pt x="0" y="663371"/>
                </a:lnTo>
                <a:lnTo>
                  <a:pt x="719277" y="248119"/>
                </a:lnTo>
                <a:lnTo>
                  <a:pt x="71927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06" name="object 252"/>
          <p:cNvSpPr/>
          <p:nvPr/>
        </p:nvSpPr>
        <p:spPr>
          <a:xfrm>
            <a:off x="827784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24" y="0"/>
                </a:lnTo>
                <a:lnTo>
                  <a:pt x="0" y="248094"/>
                </a:lnTo>
                <a:lnTo>
                  <a:pt x="719275" y="663375"/>
                </a:lnTo>
                <a:lnTo>
                  <a:pt x="719275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07" name="object 253"/>
          <p:cNvSpPr/>
          <p:nvPr/>
        </p:nvSpPr>
        <p:spPr>
          <a:xfrm>
            <a:off x="1061388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08" name="object 254"/>
          <p:cNvSpPr/>
          <p:nvPr/>
        </p:nvSpPr>
        <p:spPr>
          <a:xfrm>
            <a:off x="1139400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09" name=""/>
          <p:cNvSpPr/>
          <p:nvPr/>
        </p:nvSpPr>
        <p:spPr>
          <a:xfrm>
            <a:off x="5220000" y="609840"/>
            <a:ext cx="6657480" cy="5867640"/>
          </a:xfrm>
          <a:prstGeom prst="wedgeRoundRectCallout">
            <a:avLst>
              <a:gd name="adj1" fmla="val -59606"/>
              <a:gd name="adj2" fmla="val -27259"/>
              <a:gd name="adj3" fmla="val 16667"/>
            </a:avLst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310" name=""/>
          <p:cNvSpPr/>
          <p:nvPr/>
        </p:nvSpPr>
        <p:spPr>
          <a:xfrm>
            <a:off x="1695600" y="4900320"/>
            <a:ext cx="298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6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организационных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27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312" name="CustomShape 128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313" name="CustomShape 129"/>
          <p:cNvSpPr/>
          <p:nvPr/>
        </p:nvSpPr>
        <p:spPr>
          <a:xfrm>
            <a:off x="1676160" y="152280"/>
            <a:ext cx="9134280" cy="4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314" name="CustomShape 130"/>
          <p:cNvSpPr/>
          <p:nvPr/>
        </p:nvSpPr>
        <p:spPr>
          <a:xfrm>
            <a:off x="1676160" y="609480"/>
            <a:ext cx="913428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44280" bIns="-4428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315" name="Прямоугольник 51"/>
          <p:cNvSpPr/>
          <p:nvPr/>
        </p:nvSpPr>
        <p:spPr>
          <a:xfrm>
            <a:off x="11737800" y="6372000"/>
            <a:ext cx="432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13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16" name="Прямоугольник 58"/>
          <p:cNvSpPr/>
          <p:nvPr/>
        </p:nvSpPr>
        <p:spPr>
          <a:xfrm>
            <a:off x="3895200" y="6372000"/>
            <a:ext cx="306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17" name="object 288"/>
          <p:cNvSpPr/>
          <p:nvPr/>
        </p:nvSpPr>
        <p:spPr>
          <a:xfrm flipV="1">
            <a:off x="215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18" name="object 300"/>
          <p:cNvSpPr/>
          <p:nvPr/>
        </p:nvSpPr>
        <p:spPr>
          <a:xfrm flipV="1">
            <a:off x="316404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19" name="object 301"/>
          <p:cNvSpPr/>
          <p:nvPr/>
        </p:nvSpPr>
        <p:spPr>
          <a:xfrm flipV="1">
            <a:off x="72000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31" y="0"/>
                </a:moveTo>
                <a:lnTo>
                  <a:pt x="0" y="0"/>
                </a:lnTo>
                <a:lnTo>
                  <a:pt x="0" y="248094"/>
                </a:lnTo>
                <a:lnTo>
                  <a:pt x="429731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20" name="object 302"/>
          <p:cNvSpPr/>
          <p:nvPr/>
        </p:nvSpPr>
        <p:spPr>
          <a:xfrm flipV="1">
            <a:off x="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85" y="0"/>
                </a:lnTo>
                <a:lnTo>
                  <a:pt x="0" y="0"/>
                </a:lnTo>
                <a:lnTo>
                  <a:pt x="0" y="663346"/>
                </a:lnTo>
                <a:lnTo>
                  <a:pt x="719277" y="248094"/>
                </a:lnTo>
                <a:lnTo>
                  <a:pt x="719277" y="0"/>
                </a:lnTo>
                <a:close/>
              </a:path>
            </a:pathLst>
          </a:custGeom>
          <a:solidFill>
            <a:srgbClr val="35b0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21" name="object 303"/>
          <p:cNvSpPr/>
          <p:nvPr/>
        </p:nvSpPr>
        <p:spPr>
          <a:xfrm flipV="1">
            <a:off x="143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34" y="0"/>
                </a:lnTo>
                <a:lnTo>
                  <a:pt x="0" y="0"/>
                </a:lnTo>
                <a:lnTo>
                  <a:pt x="0" y="663371"/>
                </a:lnTo>
                <a:lnTo>
                  <a:pt x="719277" y="248119"/>
                </a:lnTo>
                <a:lnTo>
                  <a:pt x="71927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22" name="object 304"/>
          <p:cNvSpPr/>
          <p:nvPr/>
        </p:nvSpPr>
        <p:spPr>
          <a:xfrm flipV="1">
            <a:off x="72000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24" y="0"/>
                </a:lnTo>
                <a:lnTo>
                  <a:pt x="0" y="248094"/>
                </a:lnTo>
                <a:lnTo>
                  <a:pt x="719275" y="663375"/>
                </a:lnTo>
                <a:lnTo>
                  <a:pt x="719275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23" name="object 305"/>
          <p:cNvSpPr/>
          <p:nvPr/>
        </p:nvSpPr>
        <p:spPr>
          <a:xfrm flipV="1">
            <a:off x="287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24" name="object 306"/>
          <p:cNvSpPr/>
          <p:nvPr/>
        </p:nvSpPr>
        <p:spPr>
          <a:xfrm flipV="1">
            <a:off x="359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grpSp>
        <p:nvGrpSpPr>
          <p:cNvPr id="325" name="Объединение 7"/>
          <p:cNvGrpSpPr/>
          <p:nvPr/>
        </p:nvGrpSpPr>
        <p:grpSpPr>
          <a:xfrm>
            <a:off x="-720" y="205560"/>
            <a:ext cx="874080" cy="1086840"/>
            <a:chOff x="-720" y="205560"/>
            <a:chExt cx="874080" cy="1086840"/>
          </a:xfrm>
        </p:grpSpPr>
        <p:sp>
          <p:nvSpPr>
            <p:cNvPr id="326" name="曲线 33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10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fe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327" name="曲线 34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600" y="10795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10795"/>
                  </a:lnTo>
                  <a:close/>
                </a:path>
              </a:pathLst>
            </a:custGeom>
            <a:noFill/>
            <a:ln w="9359">
              <a:solidFill>
                <a:srgbClr val="34afe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</p:grpSp>
      <p:sp>
        <p:nvSpPr>
          <p:cNvPr id="328" name="Прямоугольники 51"/>
          <p:cNvSpPr/>
          <p:nvPr/>
        </p:nvSpPr>
        <p:spPr>
          <a:xfrm>
            <a:off x="335520" y="93600"/>
            <a:ext cx="5961960" cy="38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111600" bIns="43560" anchor="t">
            <a:spAutoFit/>
          </a:bodyPr>
          <a:p>
            <a:pPr marL="15120" algn="ctr" defTabSz="914400">
              <a:lnSpc>
                <a:spcPct val="77000"/>
              </a:lnSpc>
              <a:spcBef>
                <a:spcPts val="879"/>
              </a:spcBef>
            </a:pPr>
            <a:r>
              <a:rPr b="1" lang="ru-RU" sz="2000" spc="-111" strike="noStrike">
                <a:solidFill>
                  <a:srgbClr val="014fa2"/>
                </a:solidFill>
                <a:latin typeface="Arial Narrow"/>
                <a:ea typeface="Arial"/>
              </a:rPr>
              <a:t>РЕГИОНАЛЬНЫЕ И МУНИЦИПАЛЬНЫЕ МЕРЫ ПОДДЕРЖКИ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29" name="Рисунок 25" descr=""/>
          <p:cNvPicPr/>
          <p:nvPr/>
        </p:nvPicPr>
        <p:blipFill>
          <a:blip r:embed="rId1"/>
          <a:stretch/>
        </p:blipFill>
        <p:spPr>
          <a:xfrm>
            <a:off x="123120" y="2088000"/>
            <a:ext cx="1206360" cy="1257480"/>
          </a:xfrm>
          <a:prstGeom prst="rect">
            <a:avLst/>
          </a:prstGeom>
          <a:ln w="0">
            <a:noFill/>
          </a:ln>
        </p:spPr>
      </p:pic>
      <p:sp>
        <p:nvSpPr>
          <p:cNvPr id="330" name=""/>
          <p:cNvSpPr/>
          <p:nvPr/>
        </p:nvSpPr>
        <p:spPr>
          <a:xfrm>
            <a:off x="1691640" y="126000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9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финансовых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31" name=""/>
          <p:cNvSpPr/>
          <p:nvPr/>
        </p:nvSpPr>
        <p:spPr>
          <a:xfrm>
            <a:off x="1691640" y="184464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7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мер поддержки по земле и жилью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32" name=""/>
          <p:cNvSpPr/>
          <p:nvPr/>
        </p:nvSpPr>
        <p:spPr>
          <a:xfrm>
            <a:off x="1691640" y="287568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6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образовательных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33" name=""/>
          <p:cNvSpPr/>
          <p:nvPr/>
        </p:nvSpPr>
        <p:spPr>
          <a:xfrm>
            <a:off x="1691640" y="313632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5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организационных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34" name=""/>
          <p:cNvSpPr/>
          <p:nvPr/>
        </p:nvSpPr>
        <p:spPr>
          <a:xfrm>
            <a:off x="1691640" y="155232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10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мер поддержки бизнесу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35" name=""/>
          <p:cNvSpPr/>
          <p:nvPr/>
        </p:nvSpPr>
        <p:spPr>
          <a:xfrm>
            <a:off x="1691640" y="259200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7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медицинских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36" name=""/>
          <p:cNvSpPr/>
          <p:nvPr/>
        </p:nvSpPr>
        <p:spPr>
          <a:xfrm>
            <a:off x="1691640" y="229968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c9211e"/>
                </a:solidFill>
                <a:latin typeface="Arial Narrow"/>
                <a:ea typeface="Arial"/>
              </a:rPr>
              <a:t>4</a:t>
            </a:r>
            <a:r>
              <a:rPr b="0" lang="ru-RU" sz="1800" spc="-111" strike="noStrike">
                <a:solidFill>
                  <a:srgbClr val="c9211e"/>
                </a:solidFill>
                <a:latin typeface="Arial Narrow"/>
                <a:ea typeface="Arial"/>
              </a:rPr>
              <a:t> социальных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37" name=""/>
          <p:cNvSpPr/>
          <p:nvPr/>
        </p:nvSpPr>
        <p:spPr>
          <a:xfrm>
            <a:off x="1692000" y="4603680"/>
            <a:ext cx="298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2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финансовых меры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38" name=""/>
          <p:cNvSpPr/>
          <p:nvPr/>
        </p:nvSpPr>
        <p:spPr>
          <a:xfrm>
            <a:off x="1620000" y="1008000"/>
            <a:ext cx="3525840" cy="25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15120" algn="ctr" defTabSz="914400">
              <a:lnSpc>
                <a:spcPct val="77000"/>
              </a:lnSpc>
              <a:spcBef>
                <a:spcPts val="879"/>
              </a:spcBef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РЕГИОНАЛЬНЫЕ МЕРЫ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39" name=""/>
          <p:cNvSpPr/>
          <p:nvPr/>
        </p:nvSpPr>
        <p:spPr>
          <a:xfrm>
            <a:off x="1692000" y="4320000"/>
            <a:ext cx="39776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МУНИЦИПАЛЬНЫЕ МЕРЫ ПОДДЕРЖКИ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40" name=""/>
          <p:cNvSpPr/>
          <p:nvPr/>
        </p:nvSpPr>
        <p:spPr>
          <a:xfrm>
            <a:off x="0" y="3348000"/>
            <a:ext cx="1437480" cy="73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56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МЕР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41" name="TextBox 19"/>
          <p:cNvSpPr/>
          <p:nvPr/>
        </p:nvSpPr>
        <p:spPr>
          <a:xfrm>
            <a:off x="5436000" y="1545840"/>
            <a:ext cx="6297480" cy="341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15000"/>
              </a:lnSpc>
              <a:spcBef>
                <a:spcPts val="567"/>
              </a:spcBef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внеочередное предоставление социальных услуг, а также медицинской, психологической, педагогической, юридической, социальной помощи, не относящейся к социальным услугам (социальное сопровождение). Предоставление услуг областного кризисного центра, а также в  центрах социального обслуживания  технологии «Диспетчерская группа» («общественная приемная»).;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15000"/>
              </a:lnSpc>
              <a:spcBef>
                <a:spcPts val="567"/>
              </a:spcBef>
            </a:pP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15000"/>
              </a:lnSpc>
              <a:spcBef>
                <a:spcPts val="567"/>
              </a:spcBef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предоставление социального обслуживания;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15000"/>
              </a:lnSpc>
              <a:spcBef>
                <a:spcPts val="567"/>
              </a:spcBef>
            </a:pP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15000"/>
              </a:lnSpc>
              <a:spcBef>
                <a:spcPts val="567"/>
              </a:spcBef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предоставление услуг ухода;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15000"/>
              </a:lnSpc>
              <a:spcBef>
                <a:spcPts val="567"/>
              </a:spcBef>
            </a:pP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15000"/>
              </a:lnSpc>
              <a:spcBef>
                <a:spcPts val="567"/>
              </a:spcBef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социальная выплата, удостоверяемая сертификатом на санаторно-курортное лечение продолжительностью 14 дней.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42" name="Прямоугольник 59"/>
          <p:cNvSpPr/>
          <p:nvPr/>
        </p:nvSpPr>
        <p:spPr>
          <a:xfrm flipV="1">
            <a:off x="11728800" y="113040"/>
            <a:ext cx="306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43" name="object 307"/>
          <p:cNvSpPr/>
          <p:nvPr/>
        </p:nvSpPr>
        <p:spPr>
          <a:xfrm>
            <a:off x="983376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44" name="object 308"/>
          <p:cNvSpPr/>
          <p:nvPr/>
        </p:nvSpPr>
        <p:spPr>
          <a:xfrm>
            <a:off x="10926000" y="-360"/>
            <a:ext cx="457920" cy="263880"/>
          </a:xfrm>
          <a:custGeom>
            <a:avLst/>
            <a:gdLst>
              <a:gd name="textAreaLeft" fmla="*/ 0 w 457920"/>
              <a:gd name="textAreaRight" fmla="*/ 462960 w 457920"/>
              <a:gd name="textAreaTop" fmla="*/ 0 h 263880"/>
              <a:gd name="textAreaBottom" fmla="*/ 268920 h 26388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45" name="object 309"/>
          <p:cNvSpPr/>
          <p:nvPr/>
        </p:nvSpPr>
        <p:spPr>
          <a:xfrm>
            <a:off x="8277840" y="-360"/>
            <a:ext cx="457920" cy="263880"/>
          </a:xfrm>
          <a:custGeom>
            <a:avLst/>
            <a:gdLst>
              <a:gd name="textAreaLeft" fmla="*/ 0 w 457920"/>
              <a:gd name="textAreaRight" fmla="*/ 462960 w 457920"/>
              <a:gd name="textAreaTop" fmla="*/ 0 h 263880"/>
              <a:gd name="textAreaBottom" fmla="*/ 268920 h 263880"/>
            </a:gdLst>
            <a:ahLst/>
            <a:rect l="textAreaLeft" t="textAreaTop" r="textAreaRight" b="textAreaBottom"/>
            <a:pathLst>
              <a:path w="429895" h="248285">
                <a:moveTo>
                  <a:pt x="429731" y="0"/>
                </a:moveTo>
                <a:lnTo>
                  <a:pt x="0" y="0"/>
                </a:lnTo>
                <a:lnTo>
                  <a:pt x="0" y="248094"/>
                </a:lnTo>
                <a:lnTo>
                  <a:pt x="429731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46" name="object 310"/>
          <p:cNvSpPr/>
          <p:nvPr/>
        </p:nvSpPr>
        <p:spPr>
          <a:xfrm>
            <a:off x="749772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85" y="0"/>
                </a:lnTo>
                <a:lnTo>
                  <a:pt x="0" y="0"/>
                </a:lnTo>
                <a:lnTo>
                  <a:pt x="0" y="663346"/>
                </a:lnTo>
                <a:lnTo>
                  <a:pt x="719277" y="248094"/>
                </a:lnTo>
                <a:lnTo>
                  <a:pt x="719277" y="0"/>
                </a:lnTo>
                <a:close/>
              </a:path>
            </a:pathLst>
          </a:custGeom>
          <a:solidFill>
            <a:srgbClr val="35b0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47" name="object 311"/>
          <p:cNvSpPr/>
          <p:nvPr/>
        </p:nvSpPr>
        <p:spPr>
          <a:xfrm>
            <a:off x="905364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34" y="0"/>
                </a:lnTo>
                <a:lnTo>
                  <a:pt x="0" y="0"/>
                </a:lnTo>
                <a:lnTo>
                  <a:pt x="0" y="663371"/>
                </a:lnTo>
                <a:lnTo>
                  <a:pt x="719277" y="248119"/>
                </a:lnTo>
                <a:lnTo>
                  <a:pt x="71927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48" name="object 312"/>
          <p:cNvSpPr/>
          <p:nvPr/>
        </p:nvSpPr>
        <p:spPr>
          <a:xfrm>
            <a:off x="827784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24" y="0"/>
                </a:lnTo>
                <a:lnTo>
                  <a:pt x="0" y="248094"/>
                </a:lnTo>
                <a:lnTo>
                  <a:pt x="719275" y="663375"/>
                </a:lnTo>
                <a:lnTo>
                  <a:pt x="719275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49" name="object 313"/>
          <p:cNvSpPr/>
          <p:nvPr/>
        </p:nvSpPr>
        <p:spPr>
          <a:xfrm>
            <a:off x="1061388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50" name="object 314"/>
          <p:cNvSpPr/>
          <p:nvPr/>
        </p:nvSpPr>
        <p:spPr>
          <a:xfrm>
            <a:off x="1139400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51" name=""/>
          <p:cNvSpPr/>
          <p:nvPr/>
        </p:nvSpPr>
        <p:spPr>
          <a:xfrm>
            <a:off x="5220000" y="609840"/>
            <a:ext cx="6657480" cy="5687640"/>
          </a:xfrm>
          <a:prstGeom prst="wedgeRoundRectCallout">
            <a:avLst>
              <a:gd name="adj1" fmla="val -62953"/>
              <a:gd name="adj2" fmla="val -18337"/>
              <a:gd name="adj3" fmla="val 16667"/>
            </a:avLst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352" name=""/>
          <p:cNvSpPr/>
          <p:nvPr/>
        </p:nvSpPr>
        <p:spPr>
          <a:xfrm>
            <a:off x="1695600" y="4900320"/>
            <a:ext cx="298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6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организационных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CustomShape 145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354" name="CustomShape 149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355" name="CustomShape 150"/>
          <p:cNvSpPr/>
          <p:nvPr/>
        </p:nvSpPr>
        <p:spPr>
          <a:xfrm>
            <a:off x="1676160" y="152280"/>
            <a:ext cx="9134280" cy="4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356" name="CustomShape 164"/>
          <p:cNvSpPr/>
          <p:nvPr/>
        </p:nvSpPr>
        <p:spPr>
          <a:xfrm>
            <a:off x="1676160" y="609480"/>
            <a:ext cx="913428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44280" bIns="-4428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357" name="Прямоугольник 68"/>
          <p:cNvSpPr/>
          <p:nvPr/>
        </p:nvSpPr>
        <p:spPr>
          <a:xfrm>
            <a:off x="11737800" y="6372000"/>
            <a:ext cx="432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14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58" name="Прямоугольник 69"/>
          <p:cNvSpPr/>
          <p:nvPr/>
        </p:nvSpPr>
        <p:spPr>
          <a:xfrm>
            <a:off x="3895200" y="6372000"/>
            <a:ext cx="306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59" name="object 355"/>
          <p:cNvSpPr/>
          <p:nvPr/>
        </p:nvSpPr>
        <p:spPr>
          <a:xfrm flipV="1">
            <a:off x="215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60" name="object 356"/>
          <p:cNvSpPr/>
          <p:nvPr/>
        </p:nvSpPr>
        <p:spPr>
          <a:xfrm flipV="1">
            <a:off x="316404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61" name="object 357"/>
          <p:cNvSpPr/>
          <p:nvPr/>
        </p:nvSpPr>
        <p:spPr>
          <a:xfrm flipV="1">
            <a:off x="72000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31" y="0"/>
                </a:moveTo>
                <a:lnTo>
                  <a:pt x="0" y="0"/>
                </a:lnTo>
                <a:lnTo>
                  <a:pt x="0" y="248094"/>
                </a:lnTo>
                <a:lnTo>
                  <a:pt x="429731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62" name="object 358"/>
          <p:cNvSpPr/>
          <p:nvPr/>
        </p:nvSpPr>
        <p:spPr>
          <a:xfrm flipV="1">
            <a:off x="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85" y="0"/>
                </a:lnTo>
                <a:lnTo>
                  <a:pt x="0" y="0"/>
                </a:lnTo>
                <a:lnTo>
                  <a:pt x="0" y="663346"/>
                </a:lnTo>
                <a:lnTo>
                  <a:pt x="719277" y="248094"/>
                </a:lnTo>
                <a:lnTo>
                  <a:pt x="719277" y="0"/>
                </a:lnTo>
                <a:close/>
              </a:path>
            </a:pathLst>
          </a:custGeom>
          <a:solidFill>
            <a:srgbClr val="35b0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63" name="object 359"/>
          <p:cNvSpPr/>
          <p:nvPr/>
        </p:nvSpPr>
        <p:spPr>
          <a:xfrm flipV="1">
            <a:off x="143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34" y="0"/>
                </a:lnTo>
                <a:lnTo>
                  <a:pt x="0" y="0"/>
                </a:lnTo>
                <a:lnTo>
                  <a:pt x="0" y="663371"/>
                </a:lnTo>
                <a:lnTo>
                  <a:pt x="719277" y="248119"/>
                </a:lnTo>
                <a:lnTo>
                  <a:pt x="71927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64" name="object 360"/>
          <p:cNvSpPr/>
          <p:nvPr/>
        </p:nvSpPr>
        <p:spPr>
          <a:xfrm flipV="1">
            <a:off x="72000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24" y="0"/>
                </a:lnTo>
                <a:lnTo>
                  <a:pt x="0" y="248094"/>
                </a:lnTo>
                <a:lnTo>
                  <a:pt x="719275" y="663375"/>
                </a:lnTo>
                <a:lnTo>
                  <a:pt x="719275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65" name="object 361"/>
          <p:cNvSpPr/>
          <p:nvPr/>
        </p:nvSpPr>
        <p:spPr>
          <a:xfrm flipV="1">
            <a:off x="287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66" name="object 362"/>
          <p:cNvSpPr/>
          <p:nvPr/>
        </p:nvSpPr>
        <p:spPr>
          <a:xfrm flipV="1">
            <a:off x="359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grpSp>
        <p:nvGrpSpPr>
          <p:cNvPr id="367" name="Объединение 18"/>
          <p:cNvGrpSpPr/>
          <p:nvPr/>
        </p:nvGrpSpPr>
        <p:grpSpPr>
          <a:xfrm>
            <a:off x="-720" y="205560"/>
            <a:ext cx="874080" cy="1086840"/>
            <a:chOff x="-720" y="205560"/>
            <a:chExt cx="874080" cy="1086840"/>
          </a:xfrm>
        </p:grpSpPr>
        <p:sp>
          <p:nvSpPr>
            <p:cNvPr id="368" name="曲线 39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10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fe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369" name="曲线 40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600" y="10795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10795"/>
                  </a:lnTo>
                  <a:close/>
                </a:path>
              </a:pathLst>
            </a:custGeom>
            <a:noFill/>
            <a:ln w="9359">
              <a:solidFill>
                <a:srgbClr val="34afe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</p:grpSp>
      <p:sp>
        <p:nvSpPr>
          <p:cNvPr id="370" name="Прямоугольники 63"/>
          <p:cNvSpPr/>
          <p:nvPr/>
        </p:nvSpPr>
        <p:spPr>
          <a:xfrm>
            <a:off x="335520" y="93600"/>
            <a:ext cx="5961960" cy="38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111600" bIns="43560" anchor="t">
            <a:spAutoFit/>
          </a:bodyPr>
          <a:p>
            <a:pPr marL="15120" algn="ctr" defTabSz="914400">
              <a:lnSpc>
                <a:spcPct val="77000"/>
              </a:lnSpc>
              <a:spcBef>
                <a:spcPts val="879"/>
              </a:spcBef>
            </a:pPr>
            <a:r>
              <a:rPr b="1" lang="ru-RU" sz="2000" spc="-111" strike="noStrike">
                <a:solidFill>
                  <a:srgbClr val="014fa2"/>
                </a:solidFill>
                <a:latin typeface="Arial Narrow"/>
                <a:ea typeface="Arial"/>
              </a:rPr>
              <a:t>РЕГИОНАЛЬНЫЕ И МУНИЦИПАЛЬНЫЕ МЕРЫ ПОДДЕРЖКИ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71" name="Рисунок 30" descr=""/>
          <p:cNvPicPr/>
          <p:nvPr/>
        </p:nvPicPr>
        <p:blipFill>
          <a:blip r:embed="rId1"/>
          <a:stretch/>
        </p:blipFill>
        <p:spPr>
          <a:xfrm>
            <a:off x="123120" y="2088000"/>
            <a:ext cx="1206360" cy="1257480"/>
          </a:xfrm>
          <a:prstGeom prst="rect">
            <a:avLst/>
          </a:prstGeom>
          <a:ln w="0">
            <a:noFill/>
          </a:ln>
        </p:spPr>
      </p:pic>
      <p:sp>
        <p:nvSpPr>
          <p:cNvPr id="372" name=""/>
          <p:cNvSpPr/>
          <p:nvPr/>
        </p:nvSpPr>
        <p:spPr>
          <a:xfrm>
            <a:off x="1691640" y="126000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9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финансовых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73" name=""/>
          <p:cNvSpPr/>
          <p:nvPr/>
        </p:nvSpPr>
        <p:spPr>
          <a:xfrm>
            <a:off x="1691640" y="184464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7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мер поддержки по земле и жилью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74" name=""/>
          <p:cNvSpPr/>
          <p:nvPr/>
        </p:nvSpPr>
        <p:spPr>
          <a:xfrm>
            <a:off x="1691640" y="287568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6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образовательных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75" name=""/>
          <p:cNvSpPr/>
          <p:nvPr/>
        </p:nvSpPr>
        <p:spPr>
          <a:xfrm>
            <a:off x="1691640" y="313632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5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организационных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76" name=""/>
          <p:cNvSpPr/>
          <p:nvPr/>
        </p:nvSpPr>
        <p:spPr>
          <a:xfrm>
            <a:off x="1691640" y="155232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10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мер поддержки бизнесу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77" name=""/>
          <p:cNvSpPr/>
          <p:nvPr/>
        </p:nvSpPr>
        <p:spPr>
          <a:xfrm>
            <a:off x="1691640" y="259200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c9211e"/>
                </a:solidFill>
                <a:latin typeface="Arial Narrow"/>
                <a:ea typeface="Arial"/>
              </a:rPr>
              <a:t>7</a:t>
            </a:r>
            <a:r>
              <a:rPr b="0" lang="ru-RU" sz="1800" spc="-111" strike="noStrike">
                <a:solidFill>
                  <a:srgbClr val="c9211e"/>
                </a:solidFill>
                <a:latin typeface="Arial Narrow"/>
                <a:ea typeface="Arial"/>
              </a:rPr>
              <a:t> медицинских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78" name=""/>
          <p:cNvSpPr/>
          <p:nvPr/>
        </p:nvSpPr>
        <p:spPr>
          <a:xfrm>
            <a:off x="1691640" y="229968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4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социальных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79" name=""/>
          <p:cNvSpPr/>
          <p:nvPr/>
        </p:nvSpPr>
        <p:spPr>
          <a:xfrm>
            <a:off x="1692000" y="4603680"/>
            <a:ext cx="298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2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финансовых меры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80" name=""/>
          <p:cNvSpPr/>
          <p:nvPr/>
        </p:nvSpPr>
        <p:spPr>
          <a:xfrm>
            <a:off x="1620000" y="1008000"/>
            <a:ext cx="3525840" cy="25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15120" algn="ctr" defTabSz="914400">
              <a:lnSpc>
                <a:spcPct val="77000"/>
              </a:lnSpc>
              <a:spcBef>
                <a:spcPts val="879"/>
              </a:spcBef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РЕГИОНАЛЬНЫЕ МЕРЫ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81" name=""/>
          <p:cNvSpPr/>
          <p:nvPr/>
        </p:nvSpPr>
        <p:spPr>
          <a:xfrm>
            <a:off x="1692000" y="4320000"/>
            <a:ext cx="39776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МУНИЦИПАЛЬНЫЕ МЕРЫ ПОДДЕРЖКИ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82" name=""/>
          <p:cNvSpPr/>
          <p:nvPr/>
        </p:nvSpPr>
        <p:spPr>
          <a:xfrm>
            <a:off x="0" y="3348000"/>
            <a:ext cx="1437480" cy="73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56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МЕР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83" name="TextBox 23"/>
          <p:cNvSpPr/>
          <p:nvPr/>
        </p:nvSpPr>
        <p:spPr>
          <a:xfrm>
            <a:off x="5436000" y="1581840"/>
            <a:ext cx="6297480" cy="341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15000"/>
              </a:lnSpc>
              <a:spcBef>
                <a:spcPts val="567"/>
              </a:spcBef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оказание внеочередной медицинской помощи участнику специальной военной операции, Предоставление медицинской реабилитации участнику СВО;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15000"/>
              </a:lnSpc>
              <a:spcBef>
                <a:spcPts val="567"/>
              </a:spcBef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оказание психолого-психотерапевтической помощи участникам СВО и членам их семей;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15000"/>
              </a:lnSpc>
              <a:spcBef>
                <a:spcPts val="567"/>
              </a:spcBef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оказание содействия (сопровождение) при получении медицинской помощи;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15000"/>
              </a:lnSpc>
              <a:spcBef>
                <a:spcPts val="567"/>
              </a:spcBef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обеспечение техническими средствами реабилитации</a:t>
            </a:r>
            <a:r>
              <a:rPr b="0" lang="ru-RU" sz="1000" spc="-1" strike="noStrike">
                <a:solidFill>
                  <a:srgbClr val="002060"/>
                </a:solidFill>
                <a:latin typeface="ARial"/>
                <a:ea typeface="Calibri"/>
              </a:rPr>
              <a:t>, </a:t>
            </a: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не включенными в федеральный перечень;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15000"/>
              </a:lnSpc>
              <a:spcBef>
                <a:spcPts val="567"/>
              </a:spcBef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обеспечение протезно-ортопедическими изделиями;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15000"/>
              </a:lnSpc>
              <a:spcBef>
                <a:spcPts val="567"/>
              </a:spcBef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обеспечение техническими средства реабилитации через пункты проката технических средств реабилитации;</a:t>
            </a:r>
            <a:br>
              <a:rPr sz="1400"/>
            </a:b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обеспечение необходимыми лекарственными препаратами.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84" name="Прямоугольник 70"/>
          <p:cNvSpPr/>
          <p:nvPr/>
        </p:nvSpPr>
        <p:spPr>
          <a:xfrm flipV="1">
            <a:off x="11728800" y="113040"/>
            <a:ext cx="306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85" name="object 363"/>
          <p:cNvSpPr/>
          <p:nvPr/>
        </p:nvSpPr>
        <p:spPr>
          <a:xfrm>
            <a:off x="983376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86" name="object 364"/>
          <p:cNvSpPr/>
          <p:nvPr/>
        </p:nvSpPr>
        <p:spPr>
          <a:xfrm>
            <a:off x="10926000" y="-360"/>
            <a:ext cx="457920" cy="263880"/>
          </a:xfrm>
          <a:custGeom>
            <a:avLst/>
            <a:gdLst>
              <a:gd name="textAreaLeft" fmla="*/ 0 w 457920"/>
              <a:gd name="textAreaRight" fmla="*/ 462960 w 457920"/>
              <a:gd name="textAreaTop" fmla="*/ 0 h 263880"/>
              <a:gd name="textAreaBottom" fmla="*/ 268920 h 26388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87" name="object 365"/>
          <p:cNvSpPr/>
          <p:nvPr/>
        </p:nvSpPr>
        <p:spPr>
          <a:xfrm>
            <a:off x="8277840" y="-360"/>
            <a:ext cx="457920" cy="263880"/>
          </a:xfrm>
          <a:custGeom>
            <a:avLst/>
            <a:gdLst>
              <a:gd name="textAreaLeft" fmla="*/ 0 w 457920"/>
              <a:gd name="textAreaRight" fmla="*/ 462960 w 457920"/>
              <a:gd name="textAreaTop" fmla="*/ 0 h 263880"/>
              <a:gd name="textAreaBottom" fmla="*/ 268920 h 263880"/>
            </a:gdLst>
            <a:ahLst/>
            <a:rect l="textAreaLeft" t="textAreaTop" r="textAreaRight" b="textAreaBottom"/>
            <a:pathLst>
              <a:path w="429895" h="248285">
                <a:moveTo>
                  <a:pt x="429731" y="0"/>
                </a:moveTo>
                <a:lnTo>
                  <a:pt x="0" y="0"/>
                </a:lnTo>
                <a:lnTo>
                  <a:pt x="0" y="248094"/>
                </a:lnTo>
                <a:lnTo>
                  <a:pt x="429731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88" name="object 366"/>
          <p:cNvSpPr/>
          <p:nvPr/>
        </p:nvSpPr>
        <p:spPr>
          <a:xfrm>
            <a:off x="749772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85" y="0"/>
                </a:lnTo>
                <a:lnTo>
                  <a:pt x="0" y="0"/>
                </a:lnTo>
                <a:lnTo>
                  <a:pt x="0" y="663346"/>
                </a:lnTo>
                <a:lnTo>
                  <a:pt x="719277" y="248094"/>
                </a:lnTo>
                <a:lnTo>
                  <a:pt x="719277" y="0"/>
                </a:lnTo>
                <a:close/>
              </a:path>
            </a:pathLst>
          </a:custGeom>
          <a:solidFill>
            <a:srgbClr val="35b0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89" name="object 367"/>
          <p:cNvSpPr/>
          <p:nvPr/>
        </p:nvSpPr>
        <p:spPr>
          <a:xfrm>
            <a:off x="905364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34" y="0"/>
                </a:lnTo>
                <a:lnTo>
                  <a:pt x="0" y="0"/>
                </a:lnTo>
                <a:lnTo>
                  <a:pt x="0" y="663371"/>
                </a:lnTo>
                <a:lnTo>
                  <a:pt x="719277" y="248119"/>
                </a:lnTo>
                <a:lnTo>
                  <a:pt x="71927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90" name="object 368"/>
          <p:cNvSpPr/>
          <p:nvPr/>
        </p:nvSpPr>
        <p:spPr>
          <a:xfrm>
            <a:off x="827784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24" y="0"/>
                </a:lnTo>
                <a:lnTo>
                  <a:pt x="0" y="248094"/>
                </a:lnTo>
                <a:lnTo>
                  <a:pt x="719275" y="663375"/>
                </a:lnTo>
                <a:lnTo>
                  <a:pt x="719275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91" name="object 369"/>
          <p:cNvSpPr/>
          <p:nvPr/>
        </p:nvSpPr>
        <p:spPr>
          <a:xfrm>
            <a:off x="1061388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92" name="object 370"/>
          <p:cNvSpPr/>
          <p:nvPr/>
        </p:nvSpPr>
        <p:spPr>
          <a:xfrm>
            <a:off x="1139400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393" name=""/>
          <p:cNvSpPr/>
          <p:nvPr/>
        </p:nvSpPr>
        <p:spPr>
          <a:xfrm>
            <a:off x="5220000" y="609840"/>
            <a:ext cx="6657480" cy="5687640"/>
          </a:xfrm>
          <a:prstGeom prst="wedgeRoundRectCallout">
            <a:avLst>
              <a:gd name="adj1" fmla="val -64782"/>
              <a:gd name="adj2" fmla="val -13351"/>
              <a:gd name="adj3" fmla="val 16667"/>
            </a:avLst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394" name=""/>
          <p:cNvSpPr/>
          <p:nvPr/>
        </p:nvSpPr>
        <p:spPr>
          <a:xfrm>
            <a:off x="1695600" y="4900320"/>
            <a:ext cx="298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6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организационных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CustomShape 131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396" name="CustomShape 132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397" name="CustomShape 133"/>
          <p:cNvSpPr/>
          <p:nvPr/>
        </p:nvSpPr>
        <p:spPr>
          <a:xfrm>
            <a:off x="1676160" y="152280"/>
            <a:ext cx="9134280" cy="4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398" name="CustomShape 134"/>
          <p:cNvSpPr/>
          <p:nvPr/>
        </p:nvSpPr>
        <p:spPr>
          <a:xfrm>
            <a:off x="1676160" y="609480"/>
            <a:ext cx="913428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44280" bIns="-4428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399" name="Прямоугольник 60"/>
          <p:cNvSpPr/>
          <p:nvPr/>
        </p:nvSpPr>
        <p:spPr>
          <a:xfrm>
            <a:off x="11737800" y="6372000"/>
            <a:ext cx="432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15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00" name="Прямоугольник 61"/>
          <p:cNvSpPr/>
          <p:nvPr/>
        </p:nvSpPr>
        <p:spPr>
          <a:xfrm>
            <a:off x="3895200" y="6372000"/>
            <a:ext cx="306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01" name="object 315"/>
          <p:cNvSpPr/>
          <p:nvPr/>
        </p:nvSpPr>
        <p:spPr>
          <a:xfrm flipV="1">
            <a:off x="215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402" name="object 316"/>
          <p:cNvSpPr/>
          <p:nvPr/>
        </p:nvSpPr>
        <p:spPr>
          <a:xfrm flipV="1">
            <a:off x="316404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403" name="object 317"/>
          <p:cNvSpPr/>
          <p:nvPr/>
        </p:nvSpPr>
        <p:spPr>
          <a:xfrm flipV="1">
            <a:off x="72000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31" y="0"/>
                </a:moveTo>
                <a:lnTo>
                  <a:pt x="0" y="0"/>
                </a:lnTo>
                <a:lnTo>
                  <a:pt x="0" y="248094"/>
                </a:lnTo>
                <a:lnTo>
                  <a:pt x="429731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404" name="object 318"/>
          <p:cNvSpPr/>
          <p:nvPr/>
        </p:nvSpPr>
        <p:spPr>
          <a:xfrm flipV="1">
            <a:off x="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85" y="0"/>
                </a:lnTo>
                <a:lnTo>
                  <a:pt x="0" y="0"/>
                </a:lnTo>
                <a:lnTo>
                  <a:pt x="0" y="663346"/>
                </a:lnTo>
                <a:lnTo>
                  <a:pt x="719277" y="248094"/>
                </a:lnTo>
                <a:lnTo>
                  <a:pt x="719277" y="0"/>
                </a:lnTo>
                <a:close/>
              </a:path>
            </a:pathLst>
          </a:custGeom>
          <a:solidFill>
            <a:srgbClr val="35b0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405" name="object 319"/>
          <p:cNvSpPr/>
          <p:nvPr/>
        </p:nvSpPr>
        <p:spPr>
          <a:xfrm flipV="1">
            <a:off x="143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34" y="0"/>
                </a:lnTo>
                <a:lnTo>
                  <a:pt x="0" y="0"/>
                </a:lnTo>
                <a:lnTo>
                  <a:pt x="0" y="663371"/>
                </a:lnTo>
                <a:lnTo>
                  <a:pt x="719277" y="248119"/>
                </a:lnTo>
                <a:lnTo>
                  <a:pt x="71927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406" name="object 320"/>
          <p:cNvSpPr/>
          <p:nvPr/>
        </p:nvSpPr>
        <p:spPr>
          <a:xfrm flipV="1">
            <a:off x="72000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24" y="0"/>
                </a:lnTo>
                <a:lnTo>
                  <a:pt x="0" y="248094"/>
                </a:lnTo>
                <a:lnTo>
                  <a:pt x="719275" y="663375"/>
                </a:lnTo>
                <a:lnTo>
                  <a:pt x="719275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407" name="object 321"/>
          <p:cNvSpPr/>
          <p:nvPr/>
        </p:nvSpPr>
        <p:spPr>
          <a:xfrm flipV="1">
            <a:off x="287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408" name="object 322"/>
          <p:cNvSpPr/>
          <p:nvPr/>
        </p:nvSpPr>
        <p:spPr>
          <a:xfrm flipV="1">
            <a:off x="359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grpSp>
        <p:nvGrpSpPr>
          <p:cNvPr id="409" name="Объединение 8"/>
          <p:cNvGrpSpPr/>
          <p:nvPr/>
        </p:nvGrpSpPr>
        <p:grpSpPr>
          <a:xfrm>
            <a:off x="-720" y="205560"/>
            <a:ext cx="874080" cy="1086840"/>
            <a:chOff x="-720" y="205560"/>
            <a:chExt cx="874080" cy="1086840"/>
          </a:xfrm>
        </p:grpSpPr>
        <p:sp>
          <p:nvSpPr>
            <p:cNvPr id="410" name="曲线 35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10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fe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411" name="曲线 36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600" y="10795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10795"/>
                  </a:lnTo>
                  <a:close/>
                </a:path>
              </a:pathLst>
            </a:custGeom>
            <a:noFill/>
            <a:ln w="9359">
              <a:solidFill>
                <a:srgbClr val="34afe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</p:grpSp>
      <p:sp>
        <p:nvSpPr>
          <p:cNvPr id="412" name="Прямоугольники 59"/>
          <p:cNvSpPr/>
          <p:nvPr/>
        </p:nvSpPr>
        <p:spPr>
          <a:xfrm>
            <a:off x="335520" y="93600"/>
            <a:ext cx="5961960" cy="38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111600" bIns="43560" anchor="t">
            <a:spAutoFit/>
          </a:bodyPr>
          <a:p>
            <a:pPr marL="15120" algn="ctr" defTabSz="914400">
              <a:lnSpc>
                <a:spcPct val="77000"/>
              </a:lnSpc>
              <a:spcBef>
                <a:spcPts val="879"/>
              </a:spcBef>
            </a:pPr>
            <a:r>
              <a:rPr b="1" lang="ru-RU" sz="2000" spc="-111" strike="noStrike">
                <a:solidFill>
                  <a:srgbClr val="014fa2"/>
                </a:solidFill>
                <a:latin typeface="Arial Narrow"/>
                <a:ea typeface="Arial"/>
              </a:rPr>
              <a:t>РЕГИОНАЛЬНЫЕ И МУНИЦИПАЛЬНЫЕ МЕРЫ ПОДДЕРЖКИ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13" name="Рисунок 26" descr=""/>
          <p:cNvPicPr/>
          <p:nvPr/>
        </p:nvPicPr>
        <p:blipFill>
          <a:blip r:embed="rId1"/>
          <a:stretch/>
        </p:blipFill>
        <p:spPr>
          <a:xfrm>
            <a:off x="123120" y="2088000"/>
            <a:ext cx="1206360" cy="1257480"/>
          </a:xfrm>
          <a:prstGeom prst="rect">
            <a:avLst/>
          </a:prstGeom>
          <a:ln w="0">
            <a:noFill/>
          </a:ln>
        </p:spPr>
      </p:pic>
      <p:sp>
        <p:nvSpPr>
          <p:cNvPr id="414" name=""/>
          <p:cNvSpPr/>
          <p:nvPr/>
        </p:nvSpPr>
        <p:spPr>
          <a:xfrm>
            <a:off x="1691640" y="126000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9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финансовых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15" name=""/>
          <p:cNvSpPr/>
          <p:nvPr/>
        </p:nvSpPr>
        <p:spPr>
          <a:xfrm>
            <a:off x="1691640" y="184464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7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мер поддержки по земле и жилью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16" name=""/>
          <p:cNvSpPr/>
          <p:nvPr/>
        </p:nvSpPr>
        <p:spPr>
          <a:xfrm>
            <a:off x="1691640" y="287568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c9211e"/>
                </a:solidFill>
                <a:latin typeface="Arial Narrow"/>
                <a:ea typeface="Arial"/>
              </a:rPr>
              <a:t>6</a:t>
            </a:r>
            <a:r>
              <a:rPr b="0" lang="ru-RU" sz="1800" spc="-111" strike="noStrike">
                <a:solidFill>
                  <a:srgbClr val="c9211e"/>
                </a:solidFill>
                <a:latin typeface="Arial Narrow"/>
                <a:ea typeface="Arial"/>
              </a:rPr>
              <a:t> образовательных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17" name=""/>
          <p:cNvSpPr/>
          <p:nvPr/>
        </p:nvSpPr>
        <p:spPr>
          <a:xfrm>
            <a:off x="1691640" y="313632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5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организационных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18" name=""/>
          <p:cNvSpPr/>
          <p:nvPr/>
        </p:nvSpPr>
        <p:spPr>
          <a:xfrm>
            <a:off x="1691640" y="155232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10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мер поддержки бизнесу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19" name=""/>
          <p:cNvSpPr/>
          <p:nvPr/>
        </p:nvSpPr>
        <p:spPr>
          <a:xfrm>
            <a:off x="1691640" y="259200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7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медицинских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20" name=""/>
          <p:cNvSpPr/>
          <p:nvPr/>
        </p:nvSpPr>
        <p:spPr>
          <a:xfrm>
            <a:off x="1691640" y="229968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4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социальных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21" name=""/>
          <p:cNvSpPr/>
          <p:nvPr/>
        </p:nvSpPr>
        <p:spPr>
          <a:xfrm>
            <a:off x="1692000" y="4603680"/>
            <a:ext cx="298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2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финансовых меры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22" name=""/>
          <p:cNvSpPr/>
          <p:nvPr/>
        </p:nvSpPr>
        <p:spPr>
          <a:xfrm>
            <a:off x="1620000" y="1008000"/>
            <a:ext cx="3525840" cy="25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15120" algn="ctr" defTabSz="914400">
              <a:lnSpc>
                <a:spcPct val="77000"/>
              </a:lnSpc>
              <a:spcBef>
                <a:spcPts val="879"/>
              </a:spcBef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РЕГИОНАЛЬНЫЕ МЕРЫ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23" name=""/>
          <p:cNvSpPr/>
          <p:nvPr/>
        </p:nvSpPr>
        <p:spPr>
          <a:xfrm>
            <a:off x="1692000" y="4320000"/>
            <a:ext cx="39776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МУНИЦИПАЛЬНЫЕ МЕРЫ ПОДДЕРЖКИ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24" name=""/>
          <p:cNvSpPr/>
          <p:nvPr/>
        </p:nvSpPr>
        <p:spPr>
          <a:xfrm>
            <a:off x="0" y="3348000"/>
            <a:ext cx="1437480" cy="73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56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МЕР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25" name="TextBox 21"/>
          <p:cNvSpPr/>
          <p:nvPr/>
        </p:nvSpPr>
        <p:spPr>
          <a:xfrm>
            <a:off x="5436000" y="1329840"/>
            <a:ext cx="6297480" cy="42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15000"/>
              </a:lnSpc>
              <a:spcBef>
                <a:spcPts val="567"/>
              </a:spcBef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сила V героях (региональный аналог федеральной программы «Время героев» - программы направленной на трудоустройство участников СВО), первоочередное право на зачисление в СПО, программы обучения ИРОСТ, участие в профессиональном обучении (федеральная программа) «Свой Бизнес»;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15000"/>
              </a:lnSpc>
              <a:spcBef>
                <a:spcPts val="567"/>
              </a:spcBef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выделение субсидии местным бюджетам из областного бюджета на обеспечение питанием обучающихся 5-11 классов общеобразовательных организаций Курганской области;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15000"/>
              </a:lnSpc>
              <a:spcBef>
                <a:spcPts val="567"/>
              </a:spcBef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перевод  с платного обучения на обучение за счет средств бюджета Курганской области;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15000"/>
              </a:lnSpc>
              <a:spcBef>
                <a:spcPts val="567"/>
              </a:spcBef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бесплатное проживание в общежитиях образовательных организаций;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15000"/>
              </a:lnSpc>
              <a:spcBef>
                <a:spcPts val="567"/>
              </a:spcBef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обеспечение питания обучающихся в государственных образовательных организациях Курганской области, реализующих основные  профессиональные образовательные программы.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15000"/>
              </a:lnSpc>
              <a:spcBef>
                <a:spcPts val="567"/>
              </a:spcBef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внеочередное и первоочередное право на отдых для детей военнослужащих.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26" name="Прямоугольник 62"/>
          <p:cNvSpPr/>
          <p:nvPr/>
        </p:nvSpPr>
        <p:spPr>
          <a:xfrm flipV="1">
            <a:off x="11728800" y="113040"/>
            <a:ext cx="306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27" name="object 323"/>
          <p:cNvSpPr/>
          <p:nvPr/>
        </p:nvSpPr>
        <p:spPr>
          <a:xfrm>
            <a:off x="983376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428" name="object 324"/>
          <p:cNvSpPr/>
          <p:nvPr/>
        </p:nvSpPr>
        <p:spPr>
          <a:xfrm>
            <a:off x="10926000" y="-360"/>
            <a:ext cx="457920" cy="263880"/>
          </a:xfrm>
          <a:custGeom>
            <a:avLst/>
            <a:gdLst>
              <a:gd name="textAreaLeft" fmla="*/ 0 w 457920"/>
              <a:gd name="textAreaRight" fmla="*/ 462960 w 457920"/>
              <a:gd name="textAreaTop" fmla="*/ 0 h 263880"/>
              <a:gd name="textAreaBottom" fmla="*/ 268920 h 26388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429" name="object 325"/>
          <p:cNvSpPr/>
          <p:nvPr/>
        </p:nvSpPr>
        <p:spPr>
          <a:xfrm>
            <a:off x="8277840" y="-360"/>
            <a:ext cx="457920" cy="263880"/>
          </a:xfrm>
          <a:custGeom>
            <a:avLst/>
            <a:gdLst>
              <a:gd name="textAreaLeft" fmla="*/ 0 w 457920"/>
              <a:gd name="textAreaRight" fmla="*/ 462960 w 457920"/>
              <a:gd name="textAreaTop" fmla="*/ 0 h 263880"/>
              <a:gd name="textAreaBottom" fmla="*/ 268920 h 263880"/>
            </a:gdLst>
            <a:ahLst/>
            <a:rect l="textAreaLeft" t="textAreaTop" r="textAreaRight" b="textAreaBottom"/>
            <a:pathLst>
              <a:path w="429895" h="248285">
                <a:moveTo>
                  <a:pt x="429731" y="0"/>
                </a:moveTo>
                <a:lnTo>
                  <a:pt x="0" y="0"/>
                </a:lnTo>
                <a:lnTo>
                  <a:pt x="0" y="248094"/>
                </a:lnTo>
                <a:lnTo>
                  <a:pt x="429731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430" name="object 326"/>
          <p:cNvSpPr/>
          <p:nvPr/>
        </p:nvSpPr>
        <p:spPr>
          <a:xfrm>
            <a:off x="749772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85" y="0"/>
                </a:lnTo>
                <a:lnTo>
                  <a:pt x="0" y="0"/>
                </a:lnTo>
                <a:lnTo>
                  <a:pt x="0" y="663346"/>
                </a:lnTo>
                <a:lnTo>
                  <a:pt x="719277" y="248094"/>
                </a:lnTo>
                <a:lnTo>
                  <a:pt x="719277" y="0"/>
                </a:lnTo>
                <a:close/>
              </a:path>
            </a:pathLst>
          </a:custGeom>
          <a:solidFill>
            <a:srgbClr val="35b0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431" name="object 327"/>
          <p:cNvSpPr/>
          <p:nvPr/>
        </p:nvSpPr>
        <p:spPr>
          <a:xfrm>
            <a:off x="905364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34" y="0"/>
                </a:lnTo>
                <a:lnTo>
                  <a:pt x="0" y="0"/>
                </a:lnTo>
                <a:lnTo>
                  <a:pt x="0" y="663371"/>
                </a:lnTo>
                <a:lnTo>
                  <a:pt x="719277" y="248119"/>
                </a:lnTo>
                <a:lnTo>
                  <a:pt x="71927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432" name="object 328"/>
          <p:cNvSpPr/>
          <p:nvPr/>
        </p:nvSpPr>
        <p:spPr>
          <a:xfrm>
            <a:off x="827784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24" y="0"/>
                </a:lnTo>
                <a:lnTo>
                  <a:pt x="0" y="248094"/>
                </a:lnTo>
                <a:lnTo>
                  <a:pt x="719275" y="663375"/>
                </a:lnTo>
                <a:lnTo>
                  <a:pt x="719275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433" name="object 329"/>
          <p:cNvSpPr/>
          <p:nvPr/>
        </p:nvSpPr>
        <p:spPr>
          <a:xfrm>
            <a:off x="1061388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434" name="object 330"/>
          <p:cNvSpPr/>
          <p:nvPr/>
        </p:nvSpPr>
        <p:spPr>
          <a:xfrm>
            <a:off x="1139400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435" name=""/>
          <p:cNvSpPr/>
          <p:nvPr/>
        </p:nvSpPr>
        <p:spPr>
          <a:xfrm>
            <a:off x="5220000" y="609840"/>
            <a:ext cx="6657480" cy="5687640"/>
          </a:xfrm>
          <a:prstGeom prst="wedgeRoundRectCallout">
            <a:avLst>
              <a:gd name="adj1" fmla="val -60523"/>
              <a:gd name="adj2" fmla="val -8722"/>
              <a:gd name="adj3" fmla="val 16667"/>
            </a:avLst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436" name=""/>
          <p:cNvSpPr/>
          <p:nvPr/>
        </p:nvSpPr>
        <p:spPr>
          <a:xfrm>
            <a:off x="1695600" y="4900320"/>
            <a:ext cx="298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6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организационных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Прямоугольник 16"/>
          <p:cNvSpPr/>
          <p:nvPr/>
        </p:nvSpPr>
        <p:spPr>
          <a:xfrm>
            <a:off x="3895200" y="6372000"/>
            <a:ext cx="306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38" name="object 268"/>
          <p:cNvSpPr/>
          <p:nvPr/>
        </p:nvSpPr>
        <p:spPr>
          <a:xfrm flipV="1">
            <a:off x="215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439" name="object 269"/>
          <p:cNvSpPr/>
          <p:nvPr/>
        </p:nvSpPr>
        <p:spPr>
          <a:xfrm flipV="1">
            <a:off x="316404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440" name="object 270"/>
          <p:cNvSpPr/>
          <p:nvPr/>
        </p:nvSpPr>
        <p:spPr>
          <a:xfrm flipV="1">
            <a:off x="72000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31" y="0"/>
                </a:moveTo>
                <a:lnTo>
                  <a:pt x="0" y="0"/>
                </a:lnTo>
                <a:lnTo>
                  <a:pt x="0" y="248094"/>
                </a:lnTo>
                <a:lnTo>
                  <a:pt x="429731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441" name="object 271"/>
          <p:cNvSpPr/>
          <p:nvPr/>
        </p:nvSpPr>
        <p:spPr>
          <a:xfrm flipV="1">
            <a:off x="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85" y="0"/>
                </a:lnTo>
                <a:lnTo>
                  <a:pt x="0" y="0"/>
                </a:lnTo>
                <a:lnTo>
                  <a:pt x="0" y="663346"/>
                </a:lnTo>
                <a:lnTo>
                  <a:pt x="719277" y="248094"/>
                </a:lnTo>
                <a:lnTo>
                  <a:pt x="719277" y="0"/>
                </a:lnTo>
                <a:close/>
              </a:path>
            </a:pathLst>
          </a:custGeom>
          <a:solidFill>
            <a:srgbClr val="35b0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442" name="object 272"/>
          <p:cNvSpPr/>
          <p:nvPr/>
        </p:nvSpPr>
        <p:spPr>
          <a:xfrm flipV="1">
            <a:off x="143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34" y="0"/>
                </a:lnTo>
                <a:lnTo>
                  <a:pt x="0" y="0"/>
                </a:lnTo>
                <a:lnTo>
                  <a:pt x="0" y="663371"/>
                </a:lnTo>
                <a:lnTo>
                  <a:pt x="719277" y="248119"/>
                </a:lnTo>
                <a:lnTo>
                  <a:pt x="71927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443" name="object 273"/>
          <p:cNvSpPr/>
          <p:nvPr/>
        </p:nvSpPr>
        <p:spPr>
          <a:xfrm flipV="1">
            <a:off x="72000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24" y="0"/>
                </a:lnTo>
                <a:lnTo>
                  <a:pt x="0" y="248094"/>
                </a:lnTo>
                <a:lnTo>
                  <a:pt x="719275" y="663375"/>
                </a:lnTo>
                <a:lnTo>
                  <a:pt x="719275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444" name="object 274"/>
          <p:cNvSpPr/>
          <p:nvPr/>
        </p:nvSpPr>
        <p:spPr>
          <a:xfrm flipV="1">
            <a:off x="287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445" name="object 275"/>
          <p:cNvSpPr/>
          <p:nvPr/>
        </p:nvSpPr>
        <p:spPr>
          <a:xfrm flipV="1">
            <a:off x="359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446" name="PlaceHolder 1"/>
          <p:cNvSpPr>
            <a:spLocks noGrp="1"/>
          </p:cNvSpPr>
          <p:nvPr>
            <p:ph type="subTitle"/>
          </p:nvPr>
        </p:nvSpPr>
        <p:spPr>
          <a:xfrm>
            <a:off x="0" y="2349000"/>
            <a:ext cx="8253360" cy="1292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3333"/>
          </a:bodyPr>
          <a:p>
            <a:pPr marL="457200" indent="-457200" defTabSz="914400">
              <a:lnSpc>
                <a:spcPct val="100000"/>
              </a:lnSpc>
              <a:spcBef>
                <a:spcPts val="36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OpenSymbol"/>
              <a:buChar char="-"/>
            </a:pPr>
            <a:r>
              <a:rPr b="1" lang="ru-RU" sz="1800" spc="-1" strike="noStrike">
                <a:solidFill>
                  <a:schemeClr val="dk1"/>
                </a:solidFill>
                <a:latin typeface="Trebuchet MS"/>
              </a:rPr>
              <a:t>221 участник программы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457200" indent="-457200" defTabSz="914400">
              <a:lnSpc>
                <a:spcPct val="100000"/>
              </a:lnSpc>
              <a:spcBef>
                <a:spcPts val="36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OpenSymbol"/>
              <a:buChar char="-"/>
            </a:pPr>
            <a:r>
              <a:rPr b="1" lang="ru-RU" sz="1800" spc="-1" strike="noStrike">
                <a:solidFill>
                  <a:schemeClr val="dk1"/>
                </a:solidFill>
                <a:latin typeface="Trebuchet MS"/>
              </a:rPr>
              <a:t>14 финалистов – кавалеры Орденов Мужества, медалей «За Отвагу», «За воинскую доблесть»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457200" indent="-457200" defTabSz="914400">
              <a:lnSpc>
                <a:spcPct val="100000"/>
              </a:lnSpc>
              <a:spcBef>
                <a:spcPts val="36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OpenSymbol"/>
              <a:buChar char="-"/>
            </a:pPr>
            <a:r>
              <a:rPr b="1" lang="ru-RU" sz="1800" spc="-1" strike="noStrike">
                <a:solidFill>
                  <a:schemeClr val="dk1"/>
                </a:solidFill>
                <a:latin typeface="Trebuchet MS"/>
              </a:rPr>
              <a:t>Лучшие наставники и преподаватели Курганской области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47" name="Подзаголовок 5"/>
          <p:cNvSpPr/>
          <p:nvPr/>
        </p:nvSpPr>
        <p:spPr>
          <a:xfrm>
            <a:off x="0" y="1556640"/>
            <a:ext cx="8253360" cy="100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algn="ctr" defTabSz="914400">
              <a:lnSpc>
                <a:spcPct val="100000"/>
              </a:lnSpc>
              <a:spcBef>
                <a:spcPts val="360"/>
              </a:spcBef>
              <a:tabLst>
                <a:tab algn="l" pos="0"/>
              </a:tabLst>
            </a:pPr>
            <a:r>
              <a:rPr b="1" lang="ru-RU" sz="1800" spc="-1" strike="noStrike" u="sng">
                <a:solidFill>
                  <a:schemeClr val="dk1"/>
                </a:solidFill>
                <a:uFillTx/>
                <a:latin typeface="Trebuchet MS"/>
                <a:ea typeface="DejaVu Sans"/>
              </a:rPr>
              <a:t>Региональный аналог федеральной программы «Время героев» - программы направленной на трудоустройство участников СВО.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48" name="TextBox 11"/>
          <p:cNvSpPr/>
          <p:nvPr/>
        </p:nvSpPr>
        <p:spPr>
          <a:xfrm>
            <a:off x="839520" y="3717000"/>
            <a:ext cx="66938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i="1" lang="ru-RU" sz="1800" spc="-1" strike="noStrike" u="sng">
                <a:solidFill>
                  <a:schemeClr val="dk1"/>
                </a:solidFill>
                <a:uFillTx/>
                <a:latin typeface="Trebuchet MS"/>
                <a:ea typeface="DejaVu Sans"/>
              </a:rPr>
              <a:t>Очное обучение  22 сентября 2025 года – 16 июня 2026 года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49" name="TextBox 12"/>
          <p:cNvSpPr/>
          <p:nvPr/>
        </p:nvSpPr>
        <p:spPr>
          <a:xfrm>
            <a:off x="214920" y="4437000"/>
            <a:ext cx="162972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latin typeface="Trebuchet MS"/>
                <a:ea typeface="DejaVu Sans"/>
              </a:rPr>
              <a:t>Государственная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latin typeface="Trebuchet MS"/>
                <a:ea typeface="DejaVu Sans"/>
              </a:rPr>
              <a:t>политики и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latin typeface="Trebuchet MS"/>
                <a:ea typeface="DejaVu Sans"/>
              </a:rPr>
              <a:t>система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latin typeface="Trebuchet MS"/>
                <a:ea typeface="DejaVu Sans"/>
              </a:rPr>
              <a:t>госуправления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50" name="TextBox 13"/>
          <p:cNvSpPr/>
          <p:nvPr/>
        </p:nvSpPr>
        <p:spPr>
          <a:xfrm>
            <a:off x="2272680" y="4509000"/>
            <a:ext cx="12283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latin typeface="Trebuchet MS"/>
                <a:ea typeface="DejaVu Sans"/>
              </a:rPr>
              <a:t>Экономика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latin typeface="Trebuchet MS"/>
                <a:ea typeface="DejaVu Sans"/>
              </a:rPr>
              <a:t>и финансы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51" name="TextBox 14"/>
          <p:cNvSpPr/>
          <p:nvPr/>
        </p:nvSpPr>
        <p:spPr>
          <a:xfrm>
            <a:off x="4152240" y="4437000"/>
            <a:ext cx="16531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latin typeface="Trebuchet MS"/>
                <a:ea typeface="DejaVu Sans"/>
              </a:rPr>
              <a:t>Региональное и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latin typeface="Trebuchet MS"/>
                <a:ea typeface="DejaVu Sans"/>
              </a:rPr>
              <a:t>муниципальное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latin typeface="Trebuchet MS"/>
                <a:ea typeface="DejaVu Sans"/>
              </a:rPr>
              <a:t>управление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52" name="TextBox 17"/>
          <p:cNvSpPr/>
          <p:nvPr/>
        </p:nvSpPr>
        <p:spPr>
          <a:xfrm>
            <a:off x="6239880" y="4437000"/>
            <a:ext cx="16531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latin typeface="Trebuchet MS"/>
                <a:ea typeface="DejaVu Sans"/>
              </a:rPr>
              <a:t>Современные 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latin typeface="Trebuchet MS"/>
                <a:ea typeface="DejaVu Sans"/>
              </a:rPr>
              <a:t>технологии 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latin typeface="Trebuchet MS"/>
                <a:ea typeface="DejaVu Sans"/>
              </a:rPr>
              <a:t>управления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53" name="Стрелка вниз 5"/>
          <p:cNvSpPr/>
          <p:nvPr/>
        </p:nvSpPr>
        <p:spPr>
          <a:xfrm>
            <a:off x="911880" y="4086360"/>
            <a:ext cx="284760" cy="33588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e67c8"/>
          </a:solidFill>
          <a:ln>
            <a:solidFill>
              <a:srgbClr val="1e2e6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Trebuchet MS"/>
              <a:ea typeface="DejaVu Sans"/>
            </a:endParaRPr>
          </a:p>
        </p:txBody>
      </p:sp>
      <p:sp>
        <p:nvSpPr>
          <p:cNvPr id="454" name="Стрелка вниз 6"/>
          <p:cNvSpPr/>
          <p:nvPr/>
        </p:nvSpPr>
        <p:spPr>
          <a:xfrm>
            <a:off x="2711880" y="4105800"/>
            <a:ext cx="284760" cy="33588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e67c8"/>
          </a:solidFill>
          <a:ln>
            <a:solidFill>
              <a:srgbClr val="1e2e6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Trebuchet MS"/>
              <a:ea typeface="DejaVu Sans"/>
            </a:endParaRPr>
          </a:p>
        </p:txBody>
      </p:sp>
      <p:sp>
        <p:nvSpPr>
          <p:cNvPr id="455" name="Стрелка вниз 7"/>
          <p:cNvSpPr/>
          <p:nvPr/>
        </p:nvSpPr>
        <p:spPr>
          <a:xfrm>
            <a:off x="4799880" y="4077000"/>
            <a:ext cx="284400" cy="33588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e67c8"/>
          </a:solidFill>
          <a:ln>
            <a:solidFill>
              <a:srgbClr val="1e2e6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Trebuchet MS"/>
              <a:ea typeface="DejaVu Sans"/>
            </a:endParaRPr>
          </a:p>
        </p:txBody>
      </p:sp>
      <p:sp>
        <p:nvSpPr>
          <p:cNvPr id="456" name="Стрелка вниз 8"/>
          <p:cNvSpPr/>
          <p:nvPr/>
        </p:nvSpPr>
        <p:spPr>
          <a:xfrm>
            <a:off x="6960240" y="4098240"/>
            <a:ext cx="284400" cy="33588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e67c8"/>
          </a:solidFill>
          <a:ln>
            <a:solidFill>
              <a:srgbClr val="1e2e6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Trebuchet MS"/>
              <a:ea typeface="DejaVu Sans"/>
            </a:endParaRPr>
          </a:p>
        </p:txBody>
      </p:sp>
      <p:sp>
        <p:nvSpPr>
          <p:cNvPr id="457" name="Подзаголовок 6"/>
          <p:cNvSpPr/>
          <p:nvPr/>
        </p:nvSpPr>
        <p:spPr>
          <a:xfrm>
            <a:off x="0" y="5301360"/>
            <a:ext cx="8274600" cy="100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algn="ctr" defTabSz="914400">
              <a:lnSpc>
                <a:spcPct val="100000"/>
              </a:lnSpc>
              <a:spcBef>
                <a:spcPts val="360"/>
              </a:spcBef>
              <a:tabLst>
                <a:tab algn="l" pos="0"/>
              </a:tabLst>
            </a:pPr>
            <a:r>
              <a:rPr b="1" lang="ru-RU" sz="1800" spc="-1" strike="noStrike">
                <a:solidFill>
                  <a:schemeClr val="dk1"/>
                </a:solidFill>
                <a:latin typeface="Trebuchet MS"/>
                <a:ea typeface="DejaVu Sans"/>
              </a:rPr>
              <a:t>ИТОГ: трудоустройство участников образовательной программы в государственные и муниципальные органы власти, в руководство общественных организаций, избрание в представительные органы.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58" name="Рисунок 15" descr=""/>
          <p:cNvPicPr/>
          <p:nvPr/>
        </p:nvPicPr>
        <p:blipFill>
          <a:blip r:embed="rId1"/>
          <a:stretch/>
        </p:blipFill>
        <p:spPr>
          <a:xfrm>
            <a:off x="0" y="0"/>
            <a:ext cx="8325360" cy="1481760"/>
          </a:xfrm>
          <a:prstGeom prst="rect">
            <a:avLst/>
          </a:prstGeom>
          <a:ln w="0">
            <a:noFill/>
          </a:ln>
        </p:spPr>
      </p:pic>
      <p:sp>
        <p:nvSpPr>
          <p:cNvPr id="459" name="Прямоугольник 15"/>
          <p:cNvSpPr/>
          <p:nvPr/>
        </p:nvSpPr>
        <p:spPr>
          <a:xfrm>
            <a:off x="11771280" y="6373080"/>
            <a:ext cx="4172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11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60" name="Прямоугольник 14"/>
          <p:cNvSpPr/>
          <p:nvPr/>
        </p:nvSpPr>
        <p:spPr>
          <a:xfrm>
            <a:off x="11763720" y="6373080"/>
            <a:ext cx="432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10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61" name="Picture 12" descr=""/>
          <p:cNvPicPr/>
          <p:nvPr/>
        </p:nvPicPr>
        <p:blipFill>
          <a:blip r:embed="rId2"/>
          <a:stretch/>
        </p:blipFill>
        <p:spPr>
          <a:xfrm>
            <a:off x="8309520" y="2076840"/>
            <a:ext cx="3904200" cy="2546640"/>
          </a:xfrm>
          <a:prstGeom prst="rect">
            <a:avLst/>
          </a:prstGeom>
          <a:ln w="0">
            <a:noFill/>
          </a:ln>
        </p:spPr>
      </p:pic>
      <p:pic>
        <p:nvPicPr>
          <p:cNvPr id="462" name="Рисунок 41" descr=""/>
          <p:cNvPicPr/>
          <p:nvPr/>
        </p:nvPicPr>
        <p:blipFill>
          <a:blip r:embed="rId3"/>
          <a:stretch/>
        </p:blipFill>
        <p:spPr>
          <a:xfrm>
            <a:off x="8305560" y="4411440"/>
            <a:ext cx="3908160" cy="2443680"/>
          </a:xfrm>
          <a:prstGeom prst="rect">
            <a:avLst/>
          </a:prstGeom>
          <a:ln w="0">
            <a:noFill/>
          </a:ln>
        </p:spPr>
      </p:pic>
      <p:pic>
        <p:nvPicPr>
          <p:cNvPr id="463" name="Рисунок 42" descr=""/>
          <p:cNvPicPr/>
          <p:nvPr/>
        </p:nvPicPr>
        <p:blipFill>
          <a:blip r:embed="rId4"/>
          <a:stretch/>
        </p:blipFill>
        <p:spPr>
          <a:xfrm>
            <a:off x="8305560" y="1080"/>
            <a:ext cx="3908160" cy="2497680"/>
          </a:xfrm>
          <a:prstGeom prst="rect">
            <a:avLst/>
          </a:prstGeom>
          <a:ln w="0">
            <a:noFill/>
          </a:ln>
        </p:spPr>
      </p:pic>
      <p:grpSp>
        <p:nvGrpSpPr>
          <p:cNvPr id="464" name="Объединение"/>
          <p:cNvGrpSpPr/>
          <p:nvPr/>
        </p:nvGrpSpPr>
        <p:grpSpPr>
          <a:xfrm>
            <a:off x="-720" y="205560"/>
            <a:ext cx="874080" cy="1086840"/>
            <a:chOff x="-720" y="205560"/>
            <a:chExt cx="874080" cy="1086840"/>
          </a:xfrm>
        </p:grpSpPr>
        <p:sp>
          <p:nvSpPr>
            <p:cNvPr id="465" name="曲线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10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fe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466" name="曲线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600" y="10795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10795"/>
                  </a:lnTo>
                  <a:close/>
                </a:path>
              </a:pathLst>
            </a:custGeom>
            <a:noFill/>
            <a:ln w="9359">
              <a:solidFill>
                <a:srgbClr val="34afe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</p:grpSp>
      <p:sp>
        <p:nvSpPr>
          <p:cNvPr id="467" name="Прямоугольник 102"/>
          <p:cNvSpPr/>
          <p:nvPr/>
        </p:nvSpPr>
        <p:spPr>
          <a:xfrm>
            <a:off x="11738520" y="6372000"/>
            <a:ext cx="432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10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68" name="Прямоугольник 103"/>
          <p:cNvSpPr/>
          <p:nvPr/>
        </p:nvSpPr>
        <p:spPr>
          <a:xfrm>
            <a:off x="11737800" y="6372000"/>
            <a:ext cx="432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Microsoft YaHei"/>
              </a:rPr>
              <a:t>16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Прямоугольник 16"/>
          <p:cNvSpPr/>
          <p:nvPr/>
        </p:nvSpPr>
        <p:spPr>
          <a:xfrm>
            <a:off x="3895200" y="6372000"/>
            <a:ext cx="306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70" name="object 268"/>
          <p:cNvSpPr/>
          <p:nvPr/>
        </p:nvSpPr>
        <p:spPr>
          <a:xfrm flipV="1">
            <a:off x="215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471" name="object 269"/>
          <p:cNvSpPr/>
          <p:nvPr/>
        </p:nvSpPr>
        <p:spPr>
          <a:xfrm flipV="1">
            <a:off x="316404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472" name="object 270"/>
          <p:cNvSpPr/>
          <p:nvPr/>
        </p:nvSpPr>
        <p:spPr>
          <a:xfrm flipV="1">
            <a:off x="72000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31" y="0"/>
                </a:moveTo>
                <a:lnTo>
                  <a:pt x="0" y="0"/>
                </a:lnTo>
                <a:lnTo>
                  <a:pt x="0" y="248094"/>
                </a:lnTo>
                <a:lnTo>
                  <a:pt x="429731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473" name="object 271"/>
          <p:cNvSpPr/>
          <p:nvPr/>
        </p:nvSpPr>
        <p:spPr>
          <a:xfrm flipV="1">
            <a:off x="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85" y="0"/>
                </a:lnTo>
                <a:lnTo>
                  <a:pt x="0" y="0"/>
                </a:lnTo>
                <a:lnTo>
                  <a:pt x="0" y="663346"/>
                </a:lnTo>
                <a:lnTo>
                  <a:pt x="719277" y="248094"/>
                </a:lnTo>
                <a:lnTo>
                  <a:pt x="719277" y="0"/>
                </a:lnTo>
                <a:close/>
              </a:path>
            </a:pathLst>
          </a:custGeom>
          <a:solidFill>
            <a:srgbClr val="35b0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474" name="object 272"/>
          <p:cNvSpPr/>
          <p:nvPr/>
        </p:nvSpPr>
        <p:spPr>
          <a:xfrm flipV="1">
            <a:off x="143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34" y="0"/>
                </a:lnTo>
                <a:lnTo>
                  <a:pt x="0" y="0"/>
                </a:lnTo>
                <a:lnTo>
                  <a:pt x="0" y="663371"/>
                </a:lnTo>
                <a:lnTo>
                  <a:pt x="719277" y="248119"/>
                </a:lnTo>
                <a:lnTo>
                  <a:pt x="71927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475" name="object 273"/>
          <p:cNvSpPr/>
          <p:nvPr/>
        </p:nvSpPr>
        <p:spPr>
          <a:xfrm flipV="1">
            <a:off x="72000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24" y="0"/>
                </a:lnTo>
                <a:lnTo>
                  <a:pt x="0" y="248094"/>
                </a:lnTo>
                <a:lnTo>
                  <a:pt x="719275" y="663375"/>
                </a:lnTo>
                <a:lnTo>
                  <a:pt x="719275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476" name="object 274"/>
          <p:cNvSpPr/>
          <p:nvPr/>
        </p:nvSpPr>
        <p:spPr>
          <a:xfrm flipV="1">
            <a:off x="287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477" name="object 275"/>
          <p:cNvSpPr/>
          <p:nvPr/>
        </p:nvSpPr>
        <p:spPr>
          <a:xfrm flipV="1">
            <a:off x="359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478" name="object 100"/>
          <p:cNvSpPr/>
          <p:nvPr/>
        </p:nvSpPr>
        <p:spPr>
          <a:xfrm>
            <a:off x="0" y="188640"/>
            <a:ext cx="1029600" cy="1211040"/>
          </a:xfrm>
          <a:custGeom>
            <a:avLst/>
            <a:gdLst>
              <a:gd name="textAreaLeft" fmla="*/ 0 w 1029600"/>
              <a:gd name="textAreaRight" fmla="*/ 1038240 w 1029600"/>
              <a:gd name="textAreaTop" fmla="*/ 0 h 1211040"/>
              <a:gd name="textAreaBottom" fmla="*/ 1219680 h 1211040"/>
            </a:gdLst>
            <a:ahLst/>
            <a:rect l="textAreaLeft" t="textAreaTop" r="textAreaRight" b="textAreaBottom"/>
            <a:pathLst>
              <a:path w="1038225" h="1219835">
                <a:moveTo>
                  <a:pt x="1234" y="0"/>
                </a:moveTo>
                <a:lnTo>
                  <a:pt x="0" y="1219683"/>
                </a:lnTo>
                <a:lnTo>
                  <a:pt x="1037775" y="607997"/>
                </a:lnTo>
                <a:lnTo>
                  <a:pt x="1234" y="0"/>
                </a:lnTo>
                <a:close/>
              </a:path>
            </a:pathLst>
          </a:custGeom>
          <a:solidFill>
            <a:srgbClr val="35b0e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79" name="CustomShape 178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480" name="CustomShape 179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481" name="CustomShape 180"/>
          <p:cNvSpPr/>
          <p:nvPr/>
        </p:nvSpPr>
        <p:spPr>
          <a:xfrm>
            <a:off x="1676160" y="152280"/>
            <a:ext cx="9134280" cy="4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482" name="CustomShape 181"/>
          <p:cNvSpPr/>
          <p:nvPr/>
        </p:nvSpPr>
        <p:spPr>
          <a:xfrm>
            <a:off x="1676160" y="609480"/>
            <a:ext cx="913428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44280" bIns="-4428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483" name="Прямоугольник 42"/>
          <p:cNvSpPr/>
          <p:nvPr/>
        </p:nvSpPr>
        <p:spPr>
          <a:xfrm>
            <a:off x="11801160" y="6372000"/>
            <a:ext cx="306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84" name="TextBox 409"/>
          <p:cNvSpPr/>
          <p:nvPr/>
        </p:nvSpPr>
        <p:spPr>
          <a:xfrm>
            <a:off x="407520" y="1124640"/>
            <a:ext cx="7845840" cy="489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Open Sans"/>
                <a:ea typeface="DejaVu Sans"/>
              </a:rPr>
              <a:t>Участники специальной военной операции (СВО) и их дети имеют особые права и льготы при поступлении и в период обучения в вузах и колледжах.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Open Sans"/>
                <a:ea typeface="DejaVu Sans"/>
              </a:rPr>
              <a:t>Для абитуриентов: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Open Sans"/>
                <a:ea typeface="DejaVu Sans"/>
              </a:rPr>
              <a:t>- поступление без вступительных испытаний в рамках отдельной квоты.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i="1" lang="ru-RU" sz="1400" spc="-1" strike="noStrike">
                <a:solidFill>
                  <a:srgbClr val="000000"/>
                </a:solidFill>
                <a:latin typeface="Open Sans"/>
                <a:ea typeface="DejaVu Sans"/>
              </a:rPr>
              <a:t>(если у вуза есть дополнительные вступительные испытания (ДВИ), их нужно будет сдать поступление по вузовским вступительным испытаниям вместо ЕГЭ в рамках отдельной квоты).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Open Sans"/>
                <a:ea typeface="DejaVu Sans"/>
              </a:rPr>
              <a:t>Для студентов: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Open Sans"/>
                <a:ea typeface="DejaVu Sans"/>
              </a:rPr>
              <a:t>- </a:t>
            </a:r>
            <a:r>
              <a:rPr b="1" lang="ru-RU" sz="1800" spc="-1" strike="noStrike">
                <a:solidFill>
                  <a:srgbClr val="000000"/>
                </a:solidFill>
                <a:latin typeface="Open Sans"/>
                <a:ea typeface="DejaVu Sans"/>
              </a:rPr>
              <a:t>снижение стоимости обучения</a:t>
            </a:r>
            <a:r>
              <a:rPr b="0" lang="ru-RU" sz="1800" spc="-1" strike="noStrike">
                <a:solidFill>
                  <a:srgbClr val="000000"/>
                </a:solidFill>
                <a:latin typeface="Open Sans"/>
                <a:ea typeface="DejaVu Sans"/>
              </a:rPr>
              <a:t> или обучение в рассрочку;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Open Sans"/>
                <a:ea typeface="DejaVu Sans"/>
              </a:rPr>
              <a:t>- </a:t>
            </a:r>
            <a:r>
              <a:rPr b="1" lang="ru-RU" sz="1800" spc="-1" strike="noStrike">
                <a:solidFill>
                  <a:srgbClr val="000000"/>
                </a:solidFill>
                <a:latin typeface="Open Sans"/>
                <a:ea typeface="DejaVu Sans"/>
              </a:rPr>
              <a:t>перевод</a:t>
            </a:r>
            <a:r>
              <a:rPr b="0" lang="ru-RU" sz="1800" spc="-1" strike="noStrike">
                <a:solidFill>
                  <a:srgbClr val="000000"/>
                </a:solidFill>
                <a:latin typeface="Open Sans"/>
                <a:ea typeface="DejaVu Sans"/>
              </a:rPr>
              <a:t> с платного обучения </a:t>
            </a:r>
            <a:r>
              <a:rPr b="1" lang="ru-RU" sz="1800" spc="-1" strike="noStrike">
                <a:solidFill>
                  <a:srgbClr val="000000"/>
                </a:solidFill>
                <a:latin typeface="Open Sans"/>
                <a:ea typeface="DejaVu Sans"/>
              </a:rPr>
              <a:t>на бесплатное</a:t>
            </a:r>
            <a:r>
              <a:rPr b="0" lang="ru-RU" sz="1800" spc="-1" strike="noStrike">
                <a:solidFill>
                  <a:srgbClr val="000000"/>
                </a:solidFill>
                <a:latin typeface="Open Sans"/>
                <a:ea typeface="DejaVu Sans"/>
              </a:rPr>
              <a:t> — только после I курса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Open Sans"/>
                <a:ea typeface="DejaVu Sans"/>
              </a:rPr>
              <a:t>материальная помощь;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Open Sans"/>
                <a:ea typeface="DejaVu Sans"/>
              </a:rPr>
              <a:t>- </a:t>
            </a:r>
            <a:r>
              <a:rPr b="1" lang="ru-RU" sz="1800" spc="-1" strike="noStrike">
                <a:solidFill>
                  <a:srgbClr val="000000"/>
                </a:solidFill>
                <a:latin typeface="Open Sans"/>
                <a:ea typeface="DejaVu Sans"/>
              </a:rPr>
              <a:t>место в общежитии</a:t>
            </a:r>
            <a:r>
              <a:rPr b="0" lang="ru-RU" sz="1800" spc="-1" strike="noStrike">
                <a:solidFill>
                  <a:srgbClr val="000000"/>
                </a:solidFill>
                <a:latin typeface="Open Sans"/>
                <a:ea typeface="DejaVu Sans"/>
              </a:rPr>
              <a:t> — бесплатно или по сниженной стоимости при наличии свободных мест;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Open Sans"/>
                <a:ea typeface="DejaVu Sans"/>
              </a:rPr>
              <a:t>- другие меры социальной поддержки.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85" name="Прямоугольник 15"/>
          <p:cNvSpPr/>
          <p:nvPr/>
        </p:nvSpPr>
        <p:spPr>
          <a:xfrm>
            <a:off x="11771280" y="6373080"/>
            <a:ext cx="4172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11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86" name="Прямоугольник 14"/>
          <p:cNvSpPr/>
          <p:nvPr/>
        </p:nvSpPr>
        <p:spPr>
          <a:xfrm>
            <a:off x="11763720" y="6373080"/>
            <a:ext cx="432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10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87" name="Picture 12" descr=""/>
          <p:cNvPicPr/>
          <p:nvPr/>
        </p:nvPicPr>
        <p:blipFill>
          <a:blip r:embed="rId1"/>
          <a:stretch/>
        </p:blipFill>
        <p:spPr>
          <a:xfrm>
            <a:off x="8309520" y="2076840"/>
            <a:ext cx="3904200" cy="2546640"/>
          </a:xfrm>
          <a:prstGeom prst="rect">
            <a:avLst/>
          </a:prstGeom>
          <a:ln w="0">
            <a:noFill/>
          </a:ln>
        </p:spPr>
      </p:pic>
      <p:pic>
        <p:nvPicPr>
          <p:cNvPr id="488" name="Рисунок 41" descr=""/>
          <p:cNvPicPr/>
          <p:nvPr/>
        </p:nvPicPr>
        <p:blipFill>
          <a:blip r:embed="rId2"/>
          <a:stretch/>
        </p:blipFill>
        <p:spPr>
          <a:xfrm>
            <a:off x="8305560" y="4411440"/>
            <a:ext cx="3908160" cy="2443680"/>
          </a:xfrm>
          <a:prstGeom prst="rect">
            <a:avLst/>
          </a:prstGeom>
          <a:ln w="0">
            <a:noFill/>
          </a:ln>
        </p:spPr>
      </p:pic>
      <p:pic>
        <p:nvPicPr>
          <p:cNvPr id="489" name="Рисунок 42" descr=""/>
          <p:cNvPicPr/>
          <p:nvPr/>
        </p:nvPicPr>
        <p:blipFill>
          <a:blip r:embed="rId3"/>
          <a:stretch/>
        </p:blipFill>
        <p:spPr>
          <a:xfrm>
            <a:off x="8305560" y="1080"/>
            <a:ext cx="3908160" cy="2497680"/>
          </a:xfrm>
          <a:prstGeom prst="rect">
            <a:avLst/>
          </a:prstGeom>
          <a:ln w="0">
            <a:noFill/>
          </a:ln>
        </p:spPr>
      </p:pic>
      <p:sp>
        <p:nvSpPr>
          <p:cNvPr id="490" name="CustomShape 56"/>
          <p:cNvSpPr/>
          <p:nvPr/>
        </p:nvSpPr>
        <p:spPr>
          <a:xfrm>
            <a:off x="479520" y="188640"/>
            <a:ext cx="7721640" cy="393480"/>
          </a:xfrm>
          <a:custGeom>
            <a:avLst/>
            <a:gdLst>
              <a:gd name="textAreaLeft" fmla="*/ 0 w 7721640"/>
              <a:gd name="textAreaRight" fmla="*/ 7730280 w 7721640"/>
              <a:gd name="textAreaTop" fmla="*/ 0 h 393480"/>
              <a:gd name="textAreaBottom" fmla="*/ 398160 h 393480"/>
            </a:gdLst>
            <a:ah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ru-RU" sz="2000" spc="-1" strike="noStrike">
                <a:solidFill>
                  <a:srgbClr val="2f5597"/>
                </a:solidFill>
                <a:latin typeface="Arial"/>
                <a:ea typeface="Microsoft YaHei"/>
              </a:rPr>
              <a:t>ОКАЗАНИЕ ПОМОЩИ В ОБУЧЕНИИ И ПЕРЕОБУЧЕНИИ 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91" name="Прямоугольник 104"/>
          <p:cNvSpPr/>
          <p:nvPr/>
        </p:nvSpPr>
        <p:spPr>
          <a:xfrm>
            <a:off x="11738520" y="6372000"/>
            <a:ext cx="432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10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92" name="Прямоугольник 105"/>
          <p:cNvSpPr/>
          <p:nvPr/>
        </p:nvSpPr>
        <p:spPr>
          <a:xfrm>
            <a:off x="11737800" y="6372000"/>
            <a:ext cx="432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Microsoft YaHei"/>
              </a:rPr>
              <a:t>17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CustomShape 55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494" name="object 100"/>
          <p:cNvSpPr/>
          <p:nvPr/>
        </p:nvSpPr>
        <p:spPr>
          <a:xfrm>
            <a:off x="0" y="188640"/>
            <a:ext cx="1029600" cy="1211040"/>
          </a:xfrm>
          <a:custGeom>
            <a:avLst/>
            <a:gdLst>
              <a:gd name="textAreaLeft" fmla="*/ 0 w 1029600"/>
              <a:gd name="textAreaRight" fmla="*/ 1038240 w 1029600"/>
              <a:gd name="textAreaTop" fmla="*/ 0 h 1211040"/>
              <a:gd name="textAreaBottom" fmla="*/ 1219680 h 1211040"/>
            </a:gdLst>
            <a:ahLst/>
            <a:rect l="textAreaLeft" t="textAreaTop" r="textAreaRight" b="textAreaBottom"/>
            <a:pathLst>
              <a:path w="1038225" h="1219835">
                <a:moveTo>
                  <a:pt x="1234" y="0"/>
                </a:moveTo>
                <a:lnTo>
                  <a:pt x="0" y="1219683"/>
                </a:lnTo>
                <a:lnTo>
                  <a:pt x="1037775" y="607997"/>
                </a:lnTo>
                <a:lnTo>
                  <a:pt x="1234" y="0"/>
                </a:lnTo>
                <a:close/>
              </a:path>
            </a:pathLst>
          </a:custGeom>
          <a:solidFill>
            <a:srgbClr val="35b0e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95" name="CustomShape 56"/>
          <p:cNvSpPr/>
          <p:nvPr/>
        </p:nvSpPr>
        <p:spPr>
          <a:xfrm>
            <a:off x="551520" y="188640"/>
            <a:ext cx="7721640" cy="743760"/>
          </a:xfrm>
          <a:custGeom>
            <a:avLst/>
            <a:gdLst>
              <a:gd name="textAreaLeft" fmla="*/ 0 w 7721640"/>
              <a:gd name="textAreaRight" fmla="*/ 7730280 w 7721640"/>
              <a:gd name="textAreaTop" fmla="*/ 0 h 743760"/>
              <a:gd name="textAreaBottom" fmla="*/ 750600 h 743760"/>
            </a:gdLst>
            <a:ah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ru-RU" sz="2000" spc="-1" strike="noStrike">
                <a:solidFill>
                  <a:srgbClr val="2f5597"/>
                </a:solidFill>
                <a:latin typeface="Arial"/>
                <a:ea typeface="Microsoft YaHei"/>
              </a:rPr>
              <a:t>ОКАЗАНИЕ ПОМОЩИ В ОБУЧЕНИИ И ПЕРЕОБУЧЕНИИ 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96" name="object 101"/>
          <p:cNvSpPr/>
          <p:nvPr/>
        </p:nvSpPr>
        <p:spPr>
          <a:xfrm>
            <a:off x="10033920" y="0"/>
            <a:ext cx="710640" cy="654840"/>
          </a:xfrm>
          <a:custGeom>
            <a:avLst/>
            <a:gdLst>
              <a:gd name="textAreaLeft" fmla="*/ 0 w 710640"/>
              <a:gd name="textAreaRight" fmla="*/ 719280 w 710640"/>
              <a:gd name="textAreaTop" fmla="*/ 0 h 654840"/>
              <a:gd name="textAreaBottom" fmla="*/ 663480 h 654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97" name="object 102"/>
          <p:cNvSpPr/>
          <p:nvPr/>
        </p:nvSpPr>
        <p:spPr>
          <a:xfrm>
            <a:off x="11042640" y="0"/>
            <a:ext cx="421200" cy="239760"/>
          </a:xfrm>
          <a:custGeom>
            <a:avLst/>
            <a:gdLst>
              <a:gd name="textAreaLeft" fmla="*/ 0 w 421200"/>
              <a:gd name="textAreaRight" fmla="*/ 429840 w 421200"/>
              <a:gd name="textAreaTop" fmla="*/ 0 h 239760"/>
              <a:gd name="textAreaBottom" fmla="*/ 248400 h 23976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grpSp>
        <p:nvGrpSpPr>
          <p:cNvPr id="498" name="object 103"/>
          <p:cNvGrpSpPr/>
          <p:nvPr/>
        </p:nvGrpSpPr>
        <p:grpSpPr>
          <a:xfrm>
            <a:off x="7876080" y="0"/>
            <a:ext cx="1140480" cy="654840"/>
            <a:chOff x="7876080" y="0"/>
            <a:chExt cx="1140480" cy="654840"/>
          </a:xfrm>
        </p:grpSpPr>
        <p:sp>
          <p:nvSpPr>
            <p:cNvPr id="499" name="object 104"/>
            <p:cNvSpPr/>
            <p:nvPr/>
          </p:nvSpPr>
          <p:spPr>
            <a:xfrm>
              <a:off x="8595360" y="0"/>
              <a:ext cx="421200" cy="239760"/>
            </a:xfrm>
            <a:custGeom>
              <a:avLst/>
              <a:gdLst>
                <a:gd name="textAreaLeft" fmla="*/ 0 w 421200"/>
                <a:gd name="textAreaRight" fmla="*/ 429840 w 421200"/>
                <a:gd name="textAreaTop" fmla="*/ 0 h 239760"/>
                <a:gd name="textAreaBottom" fmla="*/ 248400 h 239760"/>
              </a:gdLst>
              <a:ahLst/>
              <a:rect l="textAreaLeft" t="textAreaTop" r="textAreaRight" b="textAreaBottom"/>
              <a:pathLst>
                <a:path w="429895" h="248285">
                  <a:moveTo>
                    <a:pt x="429731" y="0"/>
                  </a:moveTo>
                  <a:lnTo>
                    <a:pt x="0" y="0"/>
                  </a:lnTo>
                  <a:lnTo>
                    <a:pt x="0" y="248094"/>
                  </a:lnTo>
                  <a:lnTo>
                    <a:pt x="429731" y="0"/>
                  </a:lnTo>
                  <a:close/>
                </a:path>
              </a:pathLst>
            </a:custGeom>
            <a:solidFill>
              <a:srgbClr val="ffc70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00" name="object 105"/>
            <p:cNvSpPr/>
            <p:nvPr/>
          </p:nvSpPr>
          <p:spPr>
            <a:xfrm>
              <a:off x="7876080" y="0"/>
              <a:ext cx="710640" cy="654840"/>
            </a:xfrm>
            <a:custGeom>
              <a:avLst/>
              <a:gdLst>
                <a:gd name="textAreaLeft" fmla="*/ 0 w 710640"/>
                <a:gd name="textAreaRight" fmla="*/ 719280 w 710640"/>
                <a:gd name="textAreaTop" fmla="*/ 0 h 654840"/>
                <a:gd name="textAreaBottom" fmla="*/ 663480 h 654840"/>
              </a:gdLst>
              <a:ahLst/>
              <a:rect l="textAreaLeft" t="textAreaTop" r="textAreaRight" b="textAreaBottom"/>
              <a:pathLst>
                <a:path w="719454" h="663575">
                  <a:moveTo>
                    <a:pt x="719277" y="0"/>
                  </a:moveTo>
                  <a:lnTo>
                    <a:pt x="289585" y="0"/>
                  </a:lnTo>
                  <a:lnTo>
                    <a:pt x="0" y="0"/>
                  </a:lnTo>
                  <a:lnTo>
                    <a:pt x="0" y="663346"/>
                  </a:lnTo>
                  <a:lnTo>
                    <a:pt x="719277" y="248094"/>
                  </a:lnTo>
                  <a:lnTo>
                    <a:pt x="719277" y="0"/>
                  </a:lnTo>
                  <a:close/>
                </a:path>
              </a:pathLst>
            </a:custGeom>
            <a:solidFill>
              <a:srgbClr val="35b0e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501" name="object 106"/>
          <p:cNvGrpSpPr/>
          <p:nvPr/>
        </p:nvGrpSpPr>
        <p:grpSpPr>
          <a:xfrm>
            <a:off x="8595360" y="0"/>
            <a:ext cx="1429920" cy="654840"/>
            <a:chOff x="8595360" y="0"/>
            <a:chExt cx="1429920" cy="654840"/>
          </a:xfrm>
        </p:grpSpPr>
        <p:sp>
          <p:nvSpPr>
            <p:cNvPr id="502" name="object 107"/>
            <p:cNvSpPr/>
            <p:nvPr/>
          </p:nvSpPr>
          <p:spPr>
            <a:xfrm>
              <a:off x="9314640" y="0"/>
              <a:ext cx="710640" cy="654840"/>
            </a:xfrm>
            <a:custGeom>
              <a:avLst/>
              <a:gdLst>
                <a:gd name="textAreaLeft" fmla="*/ 0 w 710640"/>
                <a:gd name="textAreaRight" fmla="*/ 719280 w 710640"/>
                <a:gd name="textAreaTop" fmla="*/ 0 h 654840"/>
                <a:gd name="textAreaBottom" fmla="*/ 663480 h 654840"/>
              </a:gdLst>
              <a:ahLst/>
              <a:rect l="textAreaLeft" t="textAreaTop" r="textAreaRight" b="textAreaBottom"/>
              <a:pathLst>
                <a:path w="719454" h="663575">
                  <a:moveTo>
                    <a:pt x="719277" y="0"/>
                  </a:moveTo>
                  <a:lnTo>
                    <a:pt x="289534" y="0"/>
                  </a:lnTo>
                  <a:lnTo>
                    <a:pt x="0" y="0"/>
                  </a:lnTo>
                  <a:lnTo>
                    <a:pt x="0" y="663371"/>
                  </a:lnTo>
                  <a:lnTo>
                    <a:pt x="719277" y="248119"/>
                  </a:lnTo>
                  <a:lnTo>
                    <a:pt x="719277" y="0"/>
                  </a:lnTo>
                  <a:close/>
                </a:path>
              </a:pathLst>
            </a:custGeom>
            <a:solidFill>
              <a:srgbClr val="03873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03" name="object 108"/>
            <p:cNvSpPr/>
            <p:nvPr/>
          </p:nvSpPr>
          <p:spPr>
            <a:xfrm>
              <a:off x="8595360" y="0"/>
              <a:ext cx="710640" cy="654840"/>
            </a:xfrm>
            <a:custGeom>
              <a:avLst/>
              <a:gdLst>
                <a:gd name="textAreaLeft" fmla="*/ 0 w 710640"/>
                <a:gd name="textAreaRight" fmla="*/ 719280 w 710640"/>
                <a:gd name="textAreaTop" fmla="*/ 0 h 654840"/>
                <a:gd name="textAreaBottom" fmla="*/ 663480 h 654840"/>
              </a:gdLst>
              <a:ahLst/>
              <a:rect l="textAreaLeft" t="textAreaTop" r="textAreaRight" b="textAreaBottom"/>
              <a:pathLst>
                <a:path w="719454" h="663575">
                  <a:moveTo>
                    <a:pt x="719275" y="0"/>
                  </a:moveTo>
                  <a:lnTo>
                    <a:pt x="429724" y="0"/>
                  </a:lnTo>
                  <a:lnTo>
                    <a:pt x="0" y="248094"/>
                  </a:lnTo>
                  <a:lnTo>
                    <a:pt x="719275" y="663375"/>
                  </a:lnTo>
                  <a:lnTo>
                    <a:pt x="719275" y="0"/>
                  </a:lnTo>
                  <a:close/>
                </a:path>
              </a:pathLst>
            </a:custGeom>
            <a:solidFill>
              <a:srgbClr val="ffc70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504" name="object 109"/>
          <p:cNvSpPr/>
          <p:nvPr/>
        </p:nvSpPr>
        <p:spPr>
          <a:xfrm>
            <a:off x="10753200" y="0"/>
            <a:ext cx="710640" cy="654840"/>
          </a:xfrm>
          <a:custGeom>
            <a:avLst/>
            <a:gdLst>
              <a:gd name="textAreaLeft" fmla="*/ 0 w 710640"/>
              <a:gd name="textAreaRight" fmla="*/ 719280 w 710640"/>
              <a:gd name="textAreaTop" fmla="*/ 0 h 654840"/>
              <a:gd name="textAreaBottom" fmla="*/ 663480 h 65484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05" name="object 110"/>
          <p:cNvSpPr/>
          <p:nvPr/>
        </p:nvSpPr>
        <p:spPr>
          <a:xfrm>
            <a:off x="11472480" y="0"/>
            <a:ext cx="710640" cy="654840"/>
          </a:xfrm>
          <a:custGeom>
            <a:avLst/>
            <a:gdLst>
              <a:gd name="textAreaLeft" fmla="*/ 0 w 710640"/>
              <a:gd name="textAreaRight" fmla="*/ 719280 w 710640"/>
              <a:gd name="textAreaTop" fmla="*/ 0 h 654840"/>
              <a:gd name="textAreaBottom" fmla="*/ 663480 h 65484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06" name="CustomShape 57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507" name="CustomShape 59"/>
          <p:cNvSpPr/>
          <p:nvPr/>
        </p:nvSpPr>
        <p:spPr>
          <a:xfrm>
            <a:off x="1676160" y="609480"/>
            <a:ext cx="913428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44280" bIns="-4428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508" name="Прямоугольник 17"/>
          <p:cNvSpPr/>
          <p:nvPr/>
        </p:nvSpPr>
        <p:spPr>
          <a:xfrm>
            <a:off x="11801160" y="6372000"/>
            <a:ext cx="306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09" name="TextBox 381"/>
          <p:cNvSpPr/>
          <p:nvPr/>
        </p:nvSpPr>
        <p:spPr>
          <a:xfrm>
            <a:off x="407520" y="3718440"/>
            <a:ext cx="7509240" cy="100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just" defTabSz="914400">
              <a:lnSpc>
                <a:spcPct val="100000"/>
              </a:lnSpc>
              <a:spcBef>
                <a:spcPts val="57"/>
              </a:spcBef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3) Программы обучения ИРОСТа: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  <a:spcBef>
                <a:spcPts val="57"/>
              </a:spcBef>
            </a:pPr>
            <a:r>
              <a:rPr b="0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     </a:t>
            </a:r>
            <a:r>
              <a:rPr b="0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1) 23 программы профобучения;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  <a:spcBef>
                <a:spcPts val="57"/>
              </a:spcBef>
            </a:pPr>
            <a:r>
              <a:rPr b="0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     </a:t>
            </a:r>
            <a:r>
              <a:rPr b="0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2) 9 программ профпереподготовки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10" name="TextBox 382"/>
          <p:cNvSpPr/>
          <p:nvPr/>
        </p:nvSpPr>
        <p:spPr>
          <a:xfrm>
            <a:off x="481320" y="4797000"/>
            <a:ext cx="7556040" cy="114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just" defTabSz="91440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DejaVu Sans"/>
              </a:rPr>
              <a:t>Участникам СВО </a:t>
            </a:r>
            <a:r>
              <a:rPr b="0" lang="ru-RU" sz="1800" spc="-1" strike="noStrike">
                <a:solidFill>
                  <a:srgbClr val="002060"/>
                </a:solidFill>
                <a:latin typeface="Arial"/>
                <a:ea typeface="DejaVu Sans"/>
              </a:rPr>
              <a:t>и членам их семей предоставлено право в приоритетном порядке </a:t>
            </a: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DejaVu Sans"/>
              </a:rPr>
              <a:t>принять участие в профессиональном обучении </a:t>
            </a:r>
            <a:r>
              <a:rPr b="0" lang="ru-RU" sz="1800" spc="-1" strike="noStrike">
                <a:solidFill>
                  <a:srgbClr val="002060"/>
                </a:solidFill>
                <a:latin typeface="Arial"/>
                <a:ea typeface="DejaVu Sans"/>
              </a:rPr>
              <a:t>по направлению службы занятости </a:t>
            </a: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DejaVu Sans"/>
              </a:rPr>
              <a:t>в Центре опережающей профессиональной подготовки (ЦОПП). .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511" name="Picture 4" descr=""/>
          <p:cNvPicPr/>
          <p:nvPr/>
        </p:nvPicPr>
        <p:blipFill>
          <a:blip r:embed="rId1"/>
          <a:stretch/>
        </p:blipFill>
        <p:spPr>
          <a:xfrm>
            <a:off x="8280360" y="2075760"/>
            <a:ext cx="3904200" cy="2546640"/>
          </a:xfrm>
          <a:prstGeom prst="rect">
            <a:avLst/>
          </a:prstGeom>
          <a:ln w="0">
            <a:noFill/>
          </a:ln>
        </p:spPr>
      </p:pic>
      <p:pic>
        <p:nvPicPr>
          <p:cNvPr id="512" name="Рисунок 384" descr=""/>
          <p:cNvPicPr/>
          <p:nvPr/>
        </p:nvPicPr>
        <p:blipFill>
          <a:blip r:embed="rId2"/>
          <a:stretch/>
        </p:blipFill>
        <p:spPr>
          <a:xfrm>
            <a:off x="8280360" y="4410360"/>
            <a:ext cx="3908160" cy="2443680"/>
          </a:xfrm>
          <a:prstGeom prst="rect">
            <a:avLst/>
          </a:prstGeom>
          <a:ln w="0">
            <a:noFill/>
          </a:ln>
        </p:spPr>
      </p:pic>
      <p:pic>
        <p:nvPicPr>
          <p:cNvPr id="513" name="Рисунок 385" descr=""/>
          <p:cNvPicPr/>
          <p:nvPr/>
        </p:nvPicPr>
        <p:blipFill>
          <a:blip r:embed="rId3"/>
          <a:stretch/>
        </p:blipFill>
        <p:spPr>
          <a:xfrm>
            <a:off x="8280360" y="0"/>
            <a:ext cx="3908160" cy="2497680"/>
          </a:xfrm>
          <a:prstGeom prst="rect">
            <a:avLst/>
          </a:prstGeom>
          <a:ln w="0">
            <a:noFill/>
          </a:ln>
        </p:spPr>
      </p:pic>
      <p:sp>
        <p:nvSpPr>
          <p:cNvPr id="514" name="TextBox 386"/>
          <p:cNvSpPr/>
          <p:nvPr/>
        </p:nvSpPr>
        <p:spPr>
          <a:xfrm>
            <a:off x="442800" y="1114920"/>
            <a:ext cx="7736040" cy="85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1) участникам СВО дается первоочередное право на зачисление в СПО </a:t>
            </a:r>
            <a:r>
              <a:rPr b="0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(Федеральный закон "Об образовании в Российской Федерации" от 29.12.2012 N 273-ФЗ)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15" name="TextBox 387"/>
          <p:cNvSpPr/>
          <p:nvPr/>
        </p:nvSpPr>
        <p:spPr>
          <a:xfrm>
            <a:off x="434880" y="2020320"/>
            <a:ext cx="7625160" cy="162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2) Порядок приема на обучение по образовательным программам среднего профессионального образования </a:t>
            </a:r>
            <a:r>
              <a:rPr b="0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(утверждено приказом Министерства просвещения Российской Федерации от 2 сентября 2020 г. N 457 с изм. от 16 марта, 30 апреля 2021 г., 20 октября 2022 г., 13 октября 2023 г., 12 апреля, 28 октября 2024 г.)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16" name="Прямоугольник 16"/>
          <p:cNvSpPr/>
          <p:nvPr/>
        </p:nvSpPr>
        <p:spPr>
          <a:xfrm>
            <a:off x="3895200" y="6372000"/>
            <a:ext cx="306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17" name="object 268"/>
          <p:cNvSpPr/>
          <p:nvPr/>
        </p:nvSpPr>
        <p:spPr>
          <a:xfrm flipV="1">
            <a:off x="215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18" name="object 269"/>
          <p:cNvSpPr/>
          <p:nvPr/>
        </p:nvSpPr>
        <p:spPr>
          <a:xfrm flipV="1">
            <a:off x="316404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19" name="object 270"/>
          <p:cNvSpPr/>
          <p:nvPr/>
        </p:nvSpPr>
        <p:spPr>
          <a:xfrm flipV="1">
            <a:off x="72000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31" y="0"/>
                </a:moveTo>
                <a:lnTo>
                  <a:pt x="0" y="0"/>
                </a:lnTo>
                <a:lnTo>
                  <a:pt x="0" y="248094"/>
                </a:lnTo>
                <a:lnTo>
                  <a:pt x="429731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520" name="object 271"/>
          <p:cNvSpPr/>
          <p:nvPr/>
        </p:nvSpPr>
        <p:spPr>
          <a:xfrm flipV="1">
            <a:off x="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85" y="0"/>
                </a:lnTo>
                <a:lnTo>
                  <a:pt x="0" y="0"/>
                </a:lnTo>
                <a:lnTo>
                  <a:pt x="0" y="663346"/>
                </a:lnTo>
                <a:lnTo>
                  <a:pt x="719277" y="248094"/>
                </a:lnTo>
                <a:lnTo>
                  <a:pt x="719277" y="0"/>
                </a:lnTo>
                <a:close/>
              </a:path>
            </a:pathLst>
          </a:custGeom>
          <a:solidFill>
            <a:srgbClr val="35b0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21" name="object 272"/>
          <p:cNvSpPr/>
          <p:nvPr/>
        </p:nvSpPr>
        <p:spPr>
          <a:xfrm flipV="1">
            <a:off x="143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34" y="0"/>
                </a:lnTo>
                <a:lnTo>
                  <a:pt x="0" y="0"/>
                </a:lnTo>
                <a:lnTo>
                  <a:pt x="0" y="663371"/>
                </a:lnTo>
                <a:lnTo>
                  <a:pt x="719277" y="248119"/>
                </a:lnTo>
                <a:lnTo>
                  <a:pt x="71927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22" name="object 273"/>
          <p:cNvSpPr/>
          <p:nvPr/>
        </p:nvSpPr>
        <p:spPr>
          <a:xfrm flipV="1">
            <a:off x="72000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24" y="0"/>
                </a:lnTo>
                <a:lnTo>
                  <a:pt x="0" y="248094"/>
                </a:lnTo>
                <a:lnTo>
                  <a:pt x="719275" y="663375"/>
                </a:lnTo>
                <a:lnTo>
                  <a:pt x="719275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523" name="object 274"/>
          <p:cNvSpPr/>
          <p:nvPr/>
        </p:nvSpPr>
        <p:spPr>
          <a:xfrm flipV="1">
            <a:off x="287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24" name="object 275"/>
          <p:cNvSpPr/>
          <p:nvPr/>
        </p:nvSpPr>
        <p:spPr>
          <a:xfrm flipV="1">
            <a:off x="359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25" name="Прямоугольник 106"/>
          <p:cNvSpPr/>
          <p:nvPr/>
        </p:nvSpPr>
        <p:spPr>
          <a:xfrm>
            <a:off x="11738520" y="6372000"/>
            <a:ext cx="432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10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26" name="Прямоугольник 107"/>
          <p:cNvSpPr/>
          <p:nvPr/>
        </p:nvSpPr>
        <p:spPr>
          <a:xfrm>
            <a:off x="11737800" y="6372000"/>
            <a:ext cx="432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Microsoft YaHei"/>
              </a:rPr>
              <a:t>18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CustomShape 61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528" name="CustomShape 63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529" name="CustomShape 64"/>
          <p:cNvSpPr/>
          <p:nvPr/>
        </p:nvSpPr>
        <p:spPr>
          <a:xfrm>
            <a:off x="1676160" y="152280"/>
            <a:ext cx="9134280" cy="4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530" name="CustomShape 65"/>
          <p:cNvSpPr/>
          <p:nvPr/>
        </p:nvSpPr>
        <p:spPr>
          <a:xfrm>
            <a:off x="1676160" y="609480"/>
            <a:ext cx="913428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44280" bIns="-4428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531" name="Прямоугольник 16"/>
          <p:cNvSpPr/>
          <p:nvPr/>
        </p:nvSpPr>
        <p:spPr>
          <a:xfrm>
            <a:off x="11801160" y="6372000"/>
            <a:ext cx="306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532" name="Рисунок 367" descr=""/>
          <p:cNvPicPr/>
          <p:nvPr/>
        </p:nvPicPr>
        <p:blipFill>
          <a:blip r:embed="rId1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533" name="Прямоугольник 7"/>
          <p:cNvSpPr/>
          <p:nvPr/>
        </p:nvSpPr>
        <p:spPr>
          <a:xfrm>
            <a:off x="6455880" y="0"/>
            <a:ext cx="5733000" cy="833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4" name="Прямоугольник 8"/>
          <p:cNvSpPr/>
          <p:nvPr/>
        </p:nvSpPr>
        <p:spPr>
          <a:xfrm>
            <a:off x="0" y="5733360"/>
            <a:ext cx="2996640" cy="1121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5" name="Прямоугольник 9"/>
          <p:cNvSpPr/>
          <p:nvPr/>
        </p:nvSpPr>
        <p:spPr>
          <a:xfrm>
            <a:off x="2279520" y="5976720"/>
            <a:ext cx="5733000" cy="833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6" name="Прямоугольник 10"/>
          <p:cNvSpPr/>
          <p:nvPr/>
        </p:nvSpPr>
        <p:spPr>
          <a:xfrm>
            <a:off x="6023880" y="5544720"/>
            <a:ext cx="6165000" cy="131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7" name="object 179"/>
          <p:cNvSpPr/>
          <p:nvPr/>
        </p:nvSpPr>
        <p:spPr>
          <a:xfrm>
            <a:off x="0" y="270720"/>
            <a:ext cx="764640" cy="1211040"/>
          </a:xfrm>
          <a:custGeom>
            <a:avLst/>
            <a:gdLst>
              <a:gd name="textAreaLeft" fmla="*/ 0 w 764640"/>
              <a:gd name="textAreaRight" fmla="*/ 771480 w 764640"/>
              <a:gd name="textAreaTop" fmla="*/ 0 h 1211040"/>
              <a:gd name="textAreaBottom" fmla="*/ 1219680 h 1211040"/>
            </a:gdLst>
            <a:ahLst/>
            <a:rect l="textAreaLeft" t="textAreaTop" r="textAreaRight" b="textAreaBottom"/>
            <a:pathLst>
              <a:path w="1038225" h="1219835">
                <a:moveTo>
                  <a:pt x="1234" y="0"/>
                </a:moveTo>
                <a:lnTo>
                  <a:pt x="0" y="1219683"/>
                </a:lnTo>
                <a:lnTo>
                  <a:pt x="1037775" y="607997"/>
                </a:lnTo>
                <a:lnTo>
                  <a:pt x="1234" y="0"/>
                </a:lnTo>
                <a:close/>
              </a:path>
            </a:pathLst>
          </a:custGeom>
          <a:solidFill>
            <a:srgbClr val="35b0e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38" name="object 268"/>
          <p:cNvSpPr/>
          <p:nvPr/>
        </p:nvSpPr>
        <p:spPr>
          <a:xfrm>
            <a:off x="10032120" y="0"/>
            <a:ext cx="711720" cy="655920"/>
          </a:xfrm>
          <a:custGeom>
            <a:avLst/>
            <a:gdLst>
              <a:gd name="textAreaLeft" fmla="*/ 0 w 711720"/>
              <a:gd name="textAreaRight" fmla="*/ 716760 w 711720"/>
              <a:gd name="textAreaTop" fmla="*/ 0 h 655920"/>
              <a:gd name="textAreaBottom" fmla="*/ 660960 h 6559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39" name="object 269"/>
          <p:cNvSpPr/>
          <p:nvPr/>
        </p:nvSpPr>
        <p:spPr>
          <a:xfrm>
            <a:off x="11040120" y="0"/>
            <a:ext cx="422280" cy="240840"/>
          </a:xfrm>
          <a:custGeom>
            <a:avLst/>
            <a:gdLst>
              <a:gd name="textAreaLeft" fmla="*/ 0 w 422280"/>
              <a:gd name="textAreaRight" fmla="*/ 427320 w 422280"/>
              <a:gd name="textAreaTop" fmla="*/ 0 h 240840"/>
              <a:gd name="textAreaBottom" fmla="*/ 245880 h 24084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40" name="object 270"/>
          <p:cNvSpPr/>
          <p:nvPr/>
        </p:nvSpPr>
        <p:spPr>
          <a:xfrm>
            <a:off x="8596080" y="0"/>
            <a:ext cx="422280" cy="240840"/>
          </a:xfrm>
          <a:custGeom>
            <a:avLst/>
            <a:gdLst>
              <a:gd name="textAreaLeft" fmla="*/ 0 w 422280"/>
              <a:gd name="textAreaRight" fmla="*/ 427320 w 422280"/>
              <a:gd name="textAreaTop" fmla="*/ 0 h 240840"/>
              <a:gd name="textAreaBottom" fmla="*/ 245880 h 240840"/>
            </a:gdLst>
            <a:ahLst/>
            <a:rect l="textAreaLeft" t="textAreaTop" r="textAreaRight" b="textAreaBottom"/>
            <a:pathLst>
              <a:path w="429895" h="248285">
                <a:moveTo>
                  <a:pt x="429731" y="0"/>
                </a:moveTo>
                <a:lnTo>
                  <a:pt x="0" y="0"/>
                </a:lnTo>
                <a:lnTo>
                  <a:pt x="0" y="248094"/>
                </a:lnTo>
                <a:lnTo>
                  <a:pt x="429731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541" name="object 271"/>
          <p:cNvSpPr/>
          <p:nvPr/>
        </p:nvSpPr>
        <p:spPr>
          <a:xfrm>
            <a:off x="7876080" y="0"/>
            <a:ext cx="711720" cy="655920"/>
          </a:xfrm>
          <a:custGeom>
            <a:avLst/>
            <a:gdLst>
              <a:gd name="textAreaLeft" fmla="*/ 0 w 711720"/>
              <a:gd name="textAreaRight" fmla="*/ 716760 w 711720"/>
              <a:gd name="textAreaTop" fmla="*/ 0 h 655920"/>
              <a:gd name="textAreaBottom" fmla="*/ 660960 h 6559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85" y="0"/>
                </a:lnTo>
                <a:lnTo>
                  <a:pt x="0" y="0"/>
                </a:lnTo>
                <a:lnTo>
                  <a:pt x="0" y="663346"/>
                </a:lnTo>
                <a:lnTo>
                  <a:pt x="719277" y="248094"/>
                </a:lnTo>
                <a:lnTo>
                  <a:pt x="719277" y="0"/>
                </a:lnTo>
                <a:close/>
              </a:path>
            </a:pathLst>
          </a:custGeom>
          <a:solidFill>
            <a:srgbClr val="35b0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42" name="object 272"/>
          <p:cNvSpPr/>
          <p:nvPr/>
        </p:nvSpPr>
        <p:spPr>
          <a:xfrm>
            <a:off x="9312120" y="0"/>
            <a:ext cx="711720" cy="655920"/>
          </a:xfrm>
          <a:custGeom>
            <a:avLst/>
            <a:gdLst>
              <a:gd name="textAreaLeft" fmla="*/ 0 w 711720"/>
              <a:gd name="textAreaRight" fmla="*/ 716760 w 711720"/>
              <a:gd name="textAreaTop" fmla="*/ 0 h 655920"/>
              <a:gd name="textAreaBottom" fmla="*/ 660960 h 6559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34" y="0"/>
                </a:lnTo>
                <a:lnTo>
                  <a:pt x="0" y="0"/>
                </a:lnTo>
                <a:lnTo>
                  <a:pt x="0" y="663371"/>
                </a:lnTo>
                <a:lnTo>
                  <a:pt x="719277" y="248119"/>
                </a:lnTo>
                <a:lnTo>
                  <a:pt x="71927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43" name="object 273"/>
          <p:cNvSpPr/>
          <p:nvPr/>
        </p:nvSpPr>
        <p:spPr>
          <a:xfrm>
            <a:off x="8596080" y="0"/>
            <a:ext cx="711720" cy="655920"/>
          </a:xfrm>
          <a:custGeom>
            <a:avLst/>
            <a:gdLst>
              <a:gd name="textAreaLeft" fmla="*/ 0 w 711720"/>
              <a:gd name="textAreaRight" fmla="*/ 716760 w 711720"/>
              <a:gd name="textAreaTop" fmla="*/ 0 h 655920"/>
              <a:gd name="textAreaBottom" fmla="*/ 660960 h 6559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24" y="0"/>
                </a:lnTo>
                <a:lnTo>
                  <a:pt x="0" y="248094"/>
                </a:lnTo>
                <a:lnTo>
                  <a:pt x="719275" y="663375"/>
                </a:lnTo>
                <a:lnTo>
                  <a:pt x="719275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544" name="object 274"/>
          <p:cNvSpPr/>
          <p:nvPr/>
        </p:nvSpPr>
        <p:spPr>
          <a:xfrm>
            <a:off x="10752120" y="0"/>
            <a:ext cx="711720" cy="655920"/>
          </a:xfrm>
          <a:custGeom>
            <a:avLst/>
            <a:gdLst>
              <a:gd name="textAreaLeft" fmla="*/ 0 w 711720"/>
              <a:gd name="textAreaRight" fmla="*/ 716760 w 711720"/>
              <a:gd name="textAreaTop" fmla="*/ 0 h 655920"/>
              <a:gd name="textAreaBottom" fmla="*/ 660960 h 65592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45" name="object 275"/>
          <p:cNvSpPr/>
          <p:nvPr/>
        </p:nvSpPr>
        <p:spPr>
          <a:xfrm>
            <a:off x="11472120" y="0"/>
            <a:ext cx="711720" cy="655920"/>
          </a:xfrm>
          <a:custGeom>
            <a:avLst/>
            <a:gdLst>
              <a:gd name="textAreaLeft" fmla="*/ 0 w 711720"/>
              <a:gd name="textAreaRight" fmla="*/ 716760 w 711720"/>
              <a:gd name="textAreaTop" fmla="*/ 0 h 655920"/>
              <a:gd name="textAreaBottom" fmla="*/ 660960 h 6559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46" name="object 268"/>
          <p:cNvSpPr/>
          <p:nvPr/>
        </p:nvSpPr>
        <p:spPr>
          <a:xfrm flipV="1">
            <a:off x="1006200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47" name="object 269"/>
          <p:cNvSpPr/>
          <p:nvPr/>
        </p:nvSpPr>
        <p:spPr>
          <a:xfrm flipV="1">
            <a:off x="1107000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48" name="object 270"/>
          <p:cNvSpPr/>
          <p:nvPr/>
        </p:nvSpPr>
        <p:spPr>
          <a:xfrm flipV="1">
            <a:off x="862596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31" y="0"/>
                </a:moveTo>
                <a:lnTo>
                  <a:pt x="0" y="0"/>
                </a:lnTo>
                <a:lnTo>
                  <a:pt x="0" y="248094"/>
                </a:lnTo>
                <a:lnTo>
                  <a:pt x="429731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549" name="object 271"/>
          <p:cNvSpPr/>
          <p:nvPr/>
        </p:nvSpPr>
        <p:spPr>
          <a:xfrm flipV="1">
            <a:off x="790596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85" y="0"/>
                </a:lnTo>
                <a:lnTo>
                  <a:pt x="0" y="0"/>
                </a:lnTo>
                <a:lnTo>
                  <a:pt x="0" y="663346"/>
                </a:lnTo>
                <a:lnTo>
                  <a:pt x="719277" y="248094"/>
                </a:lnTo>
                <a:lnTo>
                  <a:pt x="719277" y="0"/>
                </a:lnTo>
                <a:close/>
              </a:path>
            </a:pathLst>
          </a:custGeom>
          <a:solidFill>
            <a:srgbClr val="35b0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50" name="object 272"/>
          <p:cNvSpPr/>
          <p:nvPr/>
        </p:nvSpPr>
        <p:spPr>
          <a:xfrm flipV="1">
            <a:off x="934200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34" y="0"/>
                </a:lnTo>
                <a:lnTo>
                  <a:pt x="0" y="0"/>
                </a:lnTo>
                <a:lnTo>
                  <a:pt x="0" y="663371"/>
                </a:lnTo>
                <a:lnTo>
                  <a:pt x="719277" y="248119"/>
                </a:lnTo>
                <a:lnTo>
                  <a:pt x="71927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51" name="object 273"/>
          <p:cNvSpPr/>
          <p:nvPr/>
        </p:nvSpPr>
        <p:spPr>
          <a:xfrm flipV="1">
            <a:off x="862596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24" y="0"/>
                </a:lnTo>
                <a:lnTo>
                  <a:pt x="0" y="248094"/>
                </a:lnTo>
                <a:lnTo>
                  <a:pt x="719275" y="663375"/>
                </a:lnTo>
                <a:lnTo>
                  <a:pt x="719275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552" name="object 274"/>
          <p:cNvSpPr/>
          <p:nvPr/>
        </p:nvSpPr>
        <p:spPr>
          <a:xfrm flipV="1">
            <a:off x="1078200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53" name="object 275"/>
          <p:cNvSpPr/>
          <p:nvPr/>
        </p:nvSpPr>
        <p:spPr>
          <a:xfrm flipV="1">
            <a:off x="1150200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54" name="Прямоугольник 16"/>
          <p:cNvSpPr/>
          <p:nvPr/>
        </p:nvSpPr>
        <p:spPr>
          <a:xfrm>
            <a:off x="3895200" y="6372000"/>
            <a:ext cx="306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55" name="object 268"/>
          <p:cNvSpPr/>
          <p:nvPr/>
        </p:nvSpPr>
        <p:spPr>
          <a:xfrm flipV="1">
            <a:off x="215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56" name="object 269"/>
          <p:cNvSpPr/>
          <p:nvPr/>
        </p:nvSpPr>
        <p:spPr>
          <a:xfrm flipV="1">
            <a:off x="316404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57" name="object 270"/>
          <p:cNvSpPr/>
          <p:nvPr/>
        </p:nvSpPr>
        <p:spPr>
          <a:xfrm flipV="1">
            <a:off x="72000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31" y="0"/>
                </a:moveTo>
                <a:lnTo>
                  <a:pt x="0" y="0"/>
                </a:lnTo>
                <a:lnTo>
                  <a:pt x="0" y="248094"/>
                </a:lnTo>
                <a:lnTo>
                  <a:pt x="429731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558" name="object 271"/>
          <p:cNvSpPr/>
          <p:nvPr/>
        </p:nvSpPr>
        <p:spPr>
          <a:xfrm flipV="1">
            <a:off x="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85" y="0"/>
                </a:lnTo>
                <a:lnTo>
                  <a:pt x="0" y="0"/>
                </a:lnTo>
                <a:lnTo>
                  <a:pt x="0" y="663346"/>
                </a:lnTo>
                <a:lnTo>
                  <a:pt x="719277" y="248094"/>
                </a:lnTo>
                <a:lnTo>
                  <a:pt x="719277" y="0"/>
                </a:lnTo>
                <a:close/>
              </a:path>
            </a:pathLst>
          </a:custGeom>
          <a:solidFill>
            <a:srgbClr val="35b0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59" name="object 272"/>
          <p:cNvSpPr/>
          <p:nvPr/>
        </p:nvSpPr>
        <p:spPr>
          <a:xfrm flipV="1">
            <a:off x="143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34" y="0"/>
                </a:lnTo>
                <a:lnTo>
                  <a:pt x="0" y="0"/>
                </a:lnTo>
                <a:lnTo>
                  <a:pt x="0" y="663371"/>
                </a:lnTo>
                <a:lnTo>
                  <a:pt x="719277" y="248119"/>
                </a:lnTo>
                <a:lnTo>
                  <a:pt x="71927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60" name="object 273"/>
          <p:cNvSpPr/>
          <p:nvPr/>
        </p:nvSpPr>
        <p:spPr>
          <a:xfrm flipV="1">
            <a:off x="72000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24" y="0"/>
                </a:lnTo>
                <a:lnTo>
                  <a:pt x="0" y="248094"/>
                </a:lnTo>
                <a:lnTo>
                  <a:pt x="719275" y="663375"/>
                </a:lnTo>
                <a:lnTo>
                  <a:pt x="719275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561" name="object 274"/>
          <p:cNvSpPr/>
          <p:nvPr/>
        </p:nvSpPr>
        <p:spPr>
          <a:xfrm flipV="1">
            <a:off x="287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62" name="object 275"/>
          <p:cNvSpPr/>
          <p:nvPr/>
        </p:nvSpPr>
        <p:spPr>
          <a:xfrm flipV="1">
            <a:off x="359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63" name="Прямоугольник 108"/>
          <p:cNvSpPr/>
          <p:nvPr/>
        </p:nvSpPr>
        <p:spPr>
          <a:xfrm>
            <a:off x="11737800" y="6372000"/>
            <a:ext cx="432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19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90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47" name="CustomShape 191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48" name="CustomShape 192"/>
          <p:cNvSpPr/>
          <p:nvPr/>
        </p:nvSpPr>
        <p:spPr>
          <a:xfrm>
            <a:off x="1676160" y="152280"/>
            <a:ext cx="9134280" cy="4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49" name="CustomShape 193"/>
          <p:cNvSpPr/>
          <p:nvPr/>
        </p:nvSpPr>
        <p:spPr>
          <a:xfrm>
            <a:off x="1676160" y="609480"/>
            <a:ext cx="913428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44280" bIns="-4428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50" name="Прямоугольник 113"/>
          <p:cNvSpPr/>
          <p:nvPr/>
        </p:nvSpPr>
        <p:spPr>
          <a:xfrm>
            <a:off x="11801160" y="6372000"/>
            <a:ext cx="306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2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1" name="Прямоугольник 114"/>
          <p:cNvSpPr/>
          <p:nvPr/>
        </p:nvSpPr>
        <p:spPr>
          <a:xfrm>
            <a:off x="3895200" y="6372000"/>
            <a:ext cx="306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2" name="object 446"/>
          <p:cNvSpPr/>
          <p:nvPr/>
        </p:nvSpPr>
        <p:spPr>
          <a:xfrm flipV="1">
            <a:off x="215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3" name="object 447"/>
          <p:cNvSpPr/>
          <p:nvPr/>
        </p:nvSpPr>
        <p:spPr>
          <a:xfrm flipV="1">
            <a:off x="316404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4" name="object 448"/>
          <p:cNvSpPr/>
          <p:nvPr/>
        </p:nvSpPr>
        <p:spPr>
          <a:xfrm flipV="1">
            <a:off x="72000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31" y="0"/>
                </a:moveTo>
                <a:lnTo>
                  <a:pt x="0" y="0"/>
                </a:lnTo>
                <a:lnTo>
                  <a:pt x="0" y="248094"/>
                </a:lnTo>
                <a:lnTo>
                  <a:pt x="429731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55" name="object 449"/>
          <p:cNvSpPr/>
          <p:nvPr/>
        </p:nvSpPr>
        <p:spPr>
          <a:xfrm flipV="1">
            <a:off x="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85" y="0"/>
                </a:lnTo>
                <a:lnTo>
                  <a:pt x="0" y="0"/>
                </a:lnTo>
                <a:lnTo>
                  <a:pt x="0" y="663346"/>
                </a:lnTo>
                <a:lnTo>
                  <a:pt x="719277" y="248094"/>
                </a:lnTo>
                <a:lnTo>
                  <a:pt x="719277" y="0"/>
                </a:lnTo>
                <a:close/>
              </a:path>
            </a:pathLst>
          </a:custGeom>
          <a:solidFill>
            <a:srgbClr val="35b0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6" name="object 450"/>
          <p:cNvSpPr/>
          <p:nvPr/>
        </p:nvSpPr>
        <p:spPr>
          <a:xfrm flipV="1">
            <a:off x="143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34" y="0"/>
                </a:lnTo>
                <a:lnTo>
                  <a:pt x="0" y="0"/>
                </a:lnTo>
                <a:lnTo>
                  <a:pt x="0" y="663371"/>
                </a:lnTo>
                <a:lnTo>
                  <a:pt x="719277" y="248119"/>
                </a:lnTo>
                <a:lnTo>
                  <a:pt x="71927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7" name="object 451"/>
          <p:cNvSpPr/>
          <p:nvPr/>
        </p:nvSpPr>
        <p:spPr>
          <a:xfrm flipV="1">
            <a:off x="72000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24" y="0"/>
                </a:lnTo>
                <a:lnTo>
                  <a:pt x="0" y="248094"/>
                </a:lnTo>
                <a:lnTo>
                  <a:pt x="719275" y="663375"/>
                </a:lnTo>
                <a:lnTo>
                  <a:pt x="719275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58" name="object 452"/>
          <p:cNvSpPr/>
          <p:nvPr/>
        </p:nvSpPr>
        <p:spPr>
          <a:xfrm flipV="1">
            <a:off x="287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9" name="object 453"/>
          <p:cNvSpPr/>
          <p:nvPr/>
        </p:nvSpPr>
        <p:spPr>
          <a:xfrm flipV="1">
            <a:off x="359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grpSp>
        <p:nvGrpSpPr>
          <p:cNvPr id="60" name="Объединение 23"/>
          <p:cNvGrpSpPr/>
          <p:nvPr/>
        </p:nvGrpSpPr>
        <p:grpSpPr>
          <a:xfrm>
            <a:off x="-720" y="205560"/>
            <a:ext cx="874080" cy="1086840"/>
            <a:chOff x="-720" y="205560"/>
            <a:chExt cx="874080" cy="1086840"/>
          </a:xfrm>
        </p:grpSpPr>
        <p:sp>
          <p:nvSpPr>
            <p:cNvPr id="61" name="曲线 56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10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fe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62" name="曲线 57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600" y="10795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10795"/>
                  </a:lnTo>
                  <a:close/>
                </a:path>
              </a:pathLst>
            </a:custGeom>
            <a:noFill/>
            <a:ln w="9359">
              <a:solidFill>
                <a:srgbClr val="34afe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</p:grpSp>
      <p:sp>
        <p:nvSpPr>
          <p:cNvPr id="63" name="Прямоугольники 68"/>
          <p:cNvSpPr/>
          <p:nvPr/>
        </p:nvSpPr>
        <p:spPr>
          <a:xfrm>
            <a:off x="335520" y="93600"/>
            <a:ext cx="5961960" cy="38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111600" bIns="43560" anchor="t">
            <a:spAutoFit/>
          </a:bodyPr>
          <a:p>
            <a:pPr marL="15120" algn="ctr" defTabSz="914400">
              <a:lnSpc>
                <a:spcPct val="77000"/>
              </a:lnSpc>
              <a:spcBef>
                <a:spcPts val="879"/>
              </a:spcBef>
            </a:pPr>
            <a:r>
              <a:rPr b="1" lang="ru-RU" sz="2000" spc="-111" strike="noStrike">
                <a:solidFill>
                  <a:srgbClr val="014fa2"/>
                </a:solidFill>
                <a:latin typeface="Arial Narrow"/>
                <a:ea typeface="Arial"/>
              </a:rPr>
              <a:t>РЕГИОНАЛЬНЫЕ И МУНИЦИПАЛЬНЫЕ МЕРЫ ПОДДЕРЖКИ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64" name="Рисунок 18" descr=""/>
          <p:cNvPicPr/>
          <p:nvPr/>
        </p:nvPicPr>
        <p:blipFill>
          <a:blip r:embed="rId1"/>
          <a:stretch/>
        </p:blipFill>
        <p:spPr>
          <a:xfrm>
            <a:off x="123120" y="2088000"/>
            <a:ext cx="1206360" cy="1257480"/>
          </a:xfrm>
          <a:prstGeom prst="rect">
            <a:avLst/>
          </a:prstGeom>
          <a:ln w="0">
            <a:noFill/>
          </a:ln>
        </p:spPr>
      </p:pic>
      <p:sp>
        <p:nvSpPr>
          <p:cNvPr id="65" name=""/>
          <p:cNvSpPr/>
          <p:nvPr/>
        </p:nvSpPr>
        <p:spPr>
          <a:xfrm>
            <a:off x="1691640" y="126000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c9211e"/>
                </a:solidFill>
                <a:latin typeface="Arial Narrow"/>
                <a:ea typeface="Arial"/>
              </a:rPr>
              <a:t>9</a:t>
            </a:r>
            <a:r>
              <a:rPr b="0" lang="ru-RU" sz="1800" spc="-111" strike="noStrike">
                <a:solidFill>
                  <a:srgbClr val="c9211e"/>
                </a:solidFill>
                <a:latin typeface="Arial Narrow"/>
                <a:ea typeface="Arial"/>
              </a:rPr>
              <a:t> финансовых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6" name=""/>
          <p:cNvSpPr/>
          <p:nvPr/>
        </p:nvSpPr>
        <p:spPr>
          <a:xfrm>
            <a:off x="1691640" y="184464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7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мер поддержки по земле и жилью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7" name=""/>
          <p:cNvSpPr/>
          <p:nvPr/>
        </p:nvSpPr>
        <p:spPr>
          <a:xfrm>
            <a:off x="1691640" y="287568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6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образовательных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8" name=""/>
          <p:cNvSpPr/>
          <p:nvPr/>
        </p:nvSpPr>
        <p:spPr>
          <a:xfrm>
            <a:off x="1691640" y="313632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5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организационных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9" name=""/>
          <p:cNvSpPr/>
          <p:nvPr/>
        </p:nvSpPr>
        <p:spPr>
          <a:xfrm>
            <a:off x="1691640" y="155232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10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мер поддержки бизнесу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0" name=""/>
          <p:cNvSpPr/>
          <p:nvPr/>
        </p:nvSpPr>
        <p:spPr>
          <a:xfrm>
            <a:off x="1691640" y="259200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7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медицинских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1" name=""/>
          <p:cNvSpPr/>
          <p:nvPr/>
        </p:nvSpPr>
        <p:spPr>
          <a:xfrm>
            <a:off x="1691640" y="229968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4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социальных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2" name=""/>
          <p:cNvSpPr/>
          <p:nvPr/>
        </p:nvSpPr>
        <p:spPr>
          <a:xfrm>
            <a:off x="1692000" y="4603680"/>
            <a:ext cx="298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2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финансовых меры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3" name=""/>
          <p:cNvSpPr/>
          <p:nvPr/>
        </p:nvSpPr>
        <p:spPr>
          <a:xfrm>
            <a:off x="1692000" y="4900320"/>
            <a:ext cx="298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6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организационных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4" name=""/>
          <p:cNvSpPr/>
          <p:nvPr/>
        </p:nvSpPr>
        <p:spPr>
          <a:xfrm>
            <a:off x="1620000" y="1008000"/>
            <a:ext cx="3525840" cy="25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15120" algn="ctr" defTabSz="914400">
              <a:lnSpc>
                <a:spcPct val="77000"/>
              </a:lnSpc>
              <a:spcBef>
                <a:spcPts val="879"/>
              </a:spcBef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РЕГИОНАЛЬНЫЕ МЕРЫ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5" name=""/>
          <p:cNvSpPr/>
          <p:nvPr/>
        </p:nvSpPr>
        <p:spPr>
          <a:xfrm>
            <a:off x="1692000" y="4320000"/>
            <a:ext cx="39776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МУНИЦИПАЛЬНЫЕ МЕРЫ ПОДДЕРЖКИ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6" name=""/>
          <p:cNvSpPr/>
          <p:nvPr/>
        </p:nvSpPr>
        <p:spPr>
          <a:xfrm>
            <a:off x="0" y="3348000"/>
            <a:ext cx="1437480" cy="73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56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МЕР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7" name="TextBox 43"/>
          <p:cNvSpPr/>
          <p:nvPr/>
        </p:nvSpPr>
        <p:spPr>
          <a:xfrm>
            <a:off x="5580000" y="969840"/>
            <a:ext cx="5937480" cy="406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15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единовременная денежная выплата по контракту </a:t>
            </a:r>
            <a:r>
              <a:rPr b="1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(2,5 млн. руб.</a:t>
            </a: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);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15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единовременная денежная выплата граждан России, удостоенные званий Героя Российской Федерации и граждане России, награжденные орденом Славы трех степеней</a:t>
            </a:r>
            <a:r>
              <a:rPr b="1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 (30 тыс. руб.</a:t>
            </a: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);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15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социальный контракт, направленный на преодоление трудной жизненной ситуации </a:t>
            </a:r>
            <a:r>
              <a:rPr b="1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(до 116 тыс. руб.)</a:t>
            </a: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15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освобождение от уплаты транспортного налога за один легковой автомобиль с мощностью двигателя до 150 л.с.;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15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субсидия на покупку и установку газоиспользующего оборудования </a:t>
            </a:r>
            <a:r>
              <a:rPr b="1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(до 100 тыс. руб.)</a:t>
            </a: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15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компенсация расходов на оплату жилого помещения и коммунальных услуг </a:t>
            </a:r>
            <a:r>
              <a:rPr b="1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(расчетный)</a:t>
            </a: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15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освобождение от начисления пеней в случае несвоевременного и (или) неполного внесения платы за жилое помещение и коммунальные услуги;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15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ежемесячная доплата к пенсии по инвалидности </a:t>
            </a:r>
            <a:r>
              <a:rPr b="1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(до 2,3 тыс. руб. ежемесячно</a:t>
            </a: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);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15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предоставление единовременной денежной выплаты семье при гибели участника СВО </a:t>
            </a:r>
            <a:r>
              <a:rPr b="1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(1 млн. руб.</a:t>
            </a: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).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8" name="Прямоугольник 115"/>
          <p:cNvSpPr/>
          <p:nvPr/>
        </p:nvSpPr>
        <p:spPr>
          <a:xfrm flipV="1">
            <a:off x="11728800" y="113040"/>
            <a:ext cx="306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9" name="object 454"/>
          <p:cNvSpPr/>
          <p:nvPr/>
        </p:nvSpPr>
        <p:spPr>
          <a:xfrm>
            <a:off x="983376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80" name="object 455"/>
          <p:cNvSpPr/>
          <p:nvPr/>
        </p:nvSpPr>
        <p:spPr>
          <a:xfrm>
            <a:off x="10926000" y="-360"/>
            <a:ext cx="457920" cy="263880"/>
          </a:xfrm>
          <a:custGeom>
            <a:avLst/>
            <a:gdLst>
              <a:gd name="textAreaLeft" fmla="*/ 0 w 457920"/>
              <a:gd name="textAreaRight" fmla="*/ 462960 w 457920"/>
              <a:gd name="textAreaTop" fmla="*/ 0 h 263880"/>
              <a:gd name="textAreaBottom" fmla="*/ 268920 h 26388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81" name="object 456"/>
          <p:cNvSpPr/>
          <p:nvPr/>
        </p:nvSpPr>
        <p:spPr>
          <a:xfrm>
            <a:off x="8277840" y="-360"/>
            <a:ext cx="457920" cy="263880"/>
          </a:xfrm>
          <a:custGeom>
            <a:avLst/>
            <a:gdLst>
              <a:gd name="textAreaLeft" fmla="*/ 0 w 457920"/>
              <a:gd name="textAreaRight" fmla="*/ 462960 w 457920"/>
              <a:gd name="textAreaTop" fmla="*/ 0 h 263880"/>
              <a:gd name="textAreaBottom" fmla="*/ 268920 h 263880"/>
            </a:gdLst>
            <a:ahLst/>
            <a:rect l="textAreaLeft" t="textAreaTop" r="textAreaRight" b="textAreaBottom"/>
            <a:pathLst>
              <a:path w="429895" h="248285">
                <a:moveTo>
                  <a:pt x="429731" y="0"/>
                </a:moveTo>
                <a:lnTo>
                  <a:pt x="0" y="0"/>
                </a:lnTo>
                <a:lnTo>
                  <a:pt x="0" y="248094"/>
                </a:lnTo>
                <a:lnTo>
                  <a:pt x="429731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82" name="object 457"/>
          <p:cNvSpPr/>
          <p:nvPr/>
        </p:nvSpPr>
        <p:spPr>
          <a:xfrm>
            <a:off x="749772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85" y="0"/>
                </a:lnTo>
                <a:lnTo>
                  <a:pt x="0" y="0"/>
                </a:lnTo>
                <a:lnTo>
                  <a:pt x="0" y="663346"/>
                </a:lnTo>
                <a:lnTo>
                  <a:pt x="719277" y="248094"/>
                </a:lnTo>
                <a:lnTo>
                  <a:pt x="719277" y="0"/>
                </a:lnTo>
                <a:close/>
              </a:path>
            </a:pathLst>
          </a:custGeom>
          <a:solidFill>
            <a:srgbClr val="35b0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83" name="object 458"/>
          <p:cNvSpPr/>
          <p:nvPr/>
        </p:nvSpPr>
        <p:spPr>
          <a:xfrm>
            <a:off x="905364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34" y="0"/>
                </a:lnTo>
                <a:lnTo>
                  <a:pt x="0" y="0"/>
                </a:lnTo>
                <a:lnTo>
                  <a:pt x="0" y="663371"/>
                </a:lnTo>
                <a:lnTo>
                  <a:pt x="719277" y="248119"/>
                </a:lnTo>
                <a:lnTo>
                  <a:pt x="71927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84" name="object 459"/>
          <p:cNvSpPr/>
          <p:nvPr/>
        </p:nvSpPr>
        <p:spPr>
          <a:xfrm>
            <a:off x="827784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24" y="0"/>
                </a:lnTo>
                <a:lnTo>
                  <a:pt x="0" y="248094"/>
                </a:lnTo>
                <a:lnTo>
                  <a:pt x="719275" y="663375"/>
                </a:lnTo>
                <a:lnTo>
                  <a:pt x="719275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85" name="object 460"/>
          <p:cNvSpPr/>
          <p:nvPr/>
        </p:nvSpPr>
        <p:spPr>
          <a:xfrm>
            <a:off x="1061388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86" name="object 461"/>
          <p:cNvSpPr/>
          <p:nvPr/>
        </p:nvSpPr>
        <p:spPr>
          <a:xfrm>
            <a:off x="1139400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87" name=""/>
          <p:cNvSpPr/>
          <p:nvPr/>
        </p:nvSpPr>
        <p:spPr>
          <a:xfrm>
            <a:off x="5220000" y="609840"/>
            <a:ext cx="6657480" cy="5507640"/>
          </a:xfrm>
          <a:prstGeom prst="wedgeRoundRectCallout">
            <a:avLst>
              <a:gd name="adj1" fmla="val -61124"/>
              <a:gd name="adj2" fmla="val -35694"/>
              <a:gd name="adj3" fmla="val 16667"/>
            </a:avLst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CustomShape 62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565" name="CustomShape 66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566" name="CustomShape 67"/>
          <p:cNvSpPr/>
          <p:nvPr/>
        </p:nvSpPr>
        <p:spPr>
          <a:xfrm>
            <a:off x="1676160" y="152280"/>
            <a:ext cx="9134280" cy="4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567" name="CustomShape 68"/>
          <p:cNvSpPr/>
          <p:nvPr/>
        </p:nvSpPr>
        <p:spPr>
          <a:xfrm>
            <a:off x="1676160" y="609480"/>
            <a:ext cx="913428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44280" bIns="-4428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568" name="Прямоугольник 20"/>
          <p:cNvSpPr/>
          <p:nvPr/>
        </p:nvSpPr>
        <p:spPr>
          <a:xfrm>
            <a:off x="11801160" y="6372000"/>
            <a:ext cx="306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569" name="Рисунок 373" descr=""/>
          <p:cNvPicPr/>
          <p:nvPr/>
        </p:nvPicPr>
        <p:blipFill>
          <a:blip r:embed="rId1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570" name="Прямоугольник 7"/>
          <p:cNvSpPr/>
          <p:nvPr/>
        </p:nvSpPr>
        <p:spPr>
          <a:xfrm>
            <a:off x="6455880" y="0"/>
            <a:ext cx="5733000" cy="761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1" name="object 179"/>
          <p:cNvSpPr/>
          <p:nvPr/>
        </p:nvSpPr>
        <p:spPr>
          <a:xfrm>
            <a:off x="0" y="188640"/>
            <a:ext cx="764640" cy="1211040"/>
          </a:xfrm>
          <a:custGeom>
            <a:avLst/>
            <a:gdLst>
              <a:gd name="textAreaLeft" fmla="*/ 0 w 764640"/>
              <a:gd name="textAreaRight" fmla="*/ 771480 w 764640"/>
              <a:gd name="textAreaTop" fmla="*/ 0 h 1211040"/>
              <a:gd name="textAreaBottom" fmla="*/ 1219680 h 1211040"/>
            </a:gdLst>
            <a:ahLst/>
            <a:rect l="textAreaLeft" t="textAreaTop" r="textAreaRight" b="textAreaBottom"/>
            <a:pathLst>
              <a:path w="1038225" h="1219835">
                <a:moveTo>
                  <a:pt x="1234" y="0"/>
                </a:moveTo>
                <a:lnTo>
                  <a:pt x="0" y="1219683"/>
                </a:lnTo>
                <a:lnTo>
                  <a:pt x="1037775" y="607997"/>
                </a:lnTo>
                <a:lnTo>
                  <a:pt x="1234" y="0"/>
                </a:lnTo>
                <a:close/>
              </a:path>
            </a:pathLst>
          </a:custGeom>
          <a:solidFill>
            <a:srgbClr val="35b0e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72" name="object 268"/>
          <p:cNvSpPr/>
          <p:nvPr/>
        </p:nvSpPr>
        <p:spPr>
          <a:xfrm>
            <a:off x="10032120" y="0"/>
            <a:ext cx="711720" cy="655920"/>
          </a:xfrm>
          <a:custGeom>
            <a:avLst/>
            <a:gdLst>
              <a:gd name="textAreaLeft" fmla="*/ 0 w 711720"/>
              <a:gd name="textAreaRight" fmla="*/ 716760 w 711720"/>
              <a:gd name="textAreaTop" fmla="*/ 0 h 655920"/>
              <a:gd name="textAreaBottom" fmla="*/ 660960 h 6559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73" name="object 269"/>
          <p:cNvSpPr/>
          <p:nvPr/>
        </p:nvSpPr>
        <p:spPr>
          <a:xfrm>
            <a:off x="11040120" y="0"/>
            <a:ext cx="422280" cy="240840"/>
          </a:xfrm>
          <a:custGeom>
            <a:avLst/>
            <a:gdLst>
              <a:gd name="textAreaLeft" fmla="*/ 0 w 422280"/>
              <a:gd name="textAreaRight" fmla="*/ 427320 w 422280"/>
              <a:gd name="textAreaTop" fmla="*/ 0 h 240840"/>
              <a:gd name="textAreaBottom" fmla="*/ 245880 h 24084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74" name="object 270"/>
          <p:cNvSpPr/>
          <p:nvPr/>
        </p:nvSpPr>
        <p:spPr>
          <a:xfrm>
            <a:off x="8596080" y="0"/>
            <a:ext cx="422280" cy="240840"/>
          </a:xfrm>
          <a:custGeom>
            <a:avLst/>
            <a:gdLst>
              <a:gd name="textAreaLeft" fmla="*/ 0 w 422280"/>
              <a:gd name="textAreaRight" fmla="*/ 427320 w 422280"/>
              <a:gd name="textAreaTop" fmla="*/ 0 h 240840"/>
              <a:gd name="textAreaBottom" fmla="*/ 245880 h 240840"/>
            </a:gdLst>
            <a:ahLst/>
            <a:rect l="textAreaLeft" t="textAreaTop" r="textAreaRight" b="textAreaBottom"/>
            <a:pathLst>
              <a:path w="429895" h="248285">
                <a:moveTo>
                  <a:pt x="429731" y="0"/>
                </a:moveTo>
                <a:lnTo>
                  <a:pt x="0" y="0"/>
                </a:lnTo>
                <a:lnTo>
                  <a:pt x="0" y="248094"/>
                </a:lnTo>
                <a:lnTo>
                  <a:pt x="429731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575" name="object 271"/>
          <p:cNvSpPr/>
          <p:nvPr/>
        </p:nvSpPr>
        <p:spPr>
          <a:xfrm>
            <a:off x="7876080" y="0"/>
            <a:ext cx="711720" cy="655920"/>
          </a:xfrm>
          <a:custGeom>
            <a:avLst/>
            <a:gdLst>
              <a:gd name="textAreaLeft" fmla="*/ 0 w 711720"/>
              <a:gd name="textAreaRight" fmla="*/ 716760 w 711720"/>
              <a:gd name="textAreaTop" fmla="*/ 0 h 655920"/>
              <a:gd name="textAreaBottom" fmla="*/ 660960 h 6559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85" y="0"/>
                </a:lnTo>
                <a:lnTo>
                  <a:pt x="0" y="0"/>
                </a:lnTo>
                <a:lnTo>
                  <a:pt x="0" y="663346"/>
                </a:lnTo>
                <a:lnTo>
                  <a:pt x="719277" y="248094"/>
                </a:lnTo>
                <a:lnTo>
                  <a:pt x="719277" y="0"/>
                </a:lnTo>
                <a:close/>
              </a:path>
            </a:pathLst>
          </a:custGeom>
          <a:solidFill>
            <a:srgbClr val="35b0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76" name="object 272"/>
          <p:cNvSpPr/>
          <p:nvPr/>
        </p:nvSpPr>
        <p:spPr>
          <a:xfrm>
            <a:off x="9312120" y="0"/>
            <a:ext cx="711720" cy="655920"/>
          </a:xfrm>
          <a:custGeom>
            <a:avLst/>
            <a:gdLst>
              <a:gd name="textAreaLeft" fmla="*/ 0 w 711720"/>
              <a:gd name="textAreaRight" fmla="*/ 716760 w 711720"/>
              <a:gd name="textAreaTop" fmla="*/ 0 h 655920"/>
              <a:gd name="textAreaBottom" fmla="*/ 660960 h 6559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34" y="0"/>
                </a:lnTo>
                <a:lnTo>
                  <a:pt x="0" y="0"/>
                </a:lnTo>
                <a:lnTo>
                  <a:pt x="0" y="663371"/>
                </a:lnTo>
                <a:lnTo>
                  <a:pt x="719277" y="248119"/>
                </a:lnTo>
                <a:lnTo>
                  <a:pt x="71927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77" name="object 273"/>
          <p:cNvSpPr/>
          <p:nvPr/>
        </p:nvSpPr>
        <p:spPr>
          <a:xfrm>
            <a:off x="8596080" y="0"/>
            <a:ext cx="711720" cy="655920"/>
          </a:xfrm>
          <a:custGeom>
            <a:avLst/>
            <a:gdLst>
              <a:gd name="textAreaLeft" fmla="*/ 0 w 711720"/>
              <a:gd name="textAreaRight" fmla="*/ 716760 w 711720"/>
              <a:gd name="textAreaTop" fmla="*/ 0 h 655920"/>
              <a:gd name="textAreaBottom" fmla="*/ 660960 h 6559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24" y="0"/>
                </a:lnTo>
                <a:lnTo>
                  <a:pt x="0" y="248094"/>
                </a:lnTo>
                <a:lnTo>
                  <a:pt x="719275" y="663375"/>
                </a:lnTo>
                <a:lnTo>
                  <a:pt x="719275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578" name="object 274"/>
          <p:cNvSpPr/>
          <p:nvPr/>
        </p:nvSpPr>
        <p:spPr>
          <a:xfrm>
            <a:off x="10752120" y="0"/>
            <a:ext cx="711720" cy="655920"/>
          </a:xfrm>
          <a:custGeom>
            <a:avLst/>
            <a:gdLst>
              <a:gd name="textAreaLeft" fmla="*/ 0 w 711720"/>
              <a:gd name="textAreaRight" fmla="*/ 716760 w 711720"/>
              <a:gd name="textAreaTop" fmla="*/ 0 h 655920"/>
              <a:gd name="textAreaBottom" fmla="*/ 660960 h 65592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79" name="object 275"/>
          <p:cNvSpPr/>
          <p:nvPr/>
        </p:nvSpPr>
        <p:spPr>
          <a:xfrm>
            <a:off x="11472120" y="0"/>
            <a:ext cx="711720" cy="655920"/>
          </a:xfrm>
          <a:custGeom>
            <a:avLst/>
            <a:gdLst>
              <a:gd name="textAreaLeft" fmla="*/ 0 w 711720"/>
              <a:gd name="textAreaRight" fmla="*/ 716760 w 711720"/>
              <a:gd name="textAreaTop" fmla="*/ 0 h 655920"/>
              <a:gd name="textAreaBottom" fmla="*/ 660960 h 6559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80" name="Прямоугольник 17"/>
          <p:cNvSpPr/>
          <p:nvPr/>
        </p:nvSpPr>
        <p:spPr>
          <a:xfrm>
            <a:off x="1415520" y="1187640"/>
            <a:ext cx="6093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Arial"/>
                <a:ea typeface="DejaVu Sans"/>
              </a:rPr>
              <a:t>(обучение состоится с 13 по 17 октября 2025 года)</a:t>
            </a:r>
            <a:r>
              <a:rPr b="0" lang="ru-RU" sz="1800" spc="-1" strike="noStrike">
                <a:solidFill>
                  <a:schemeClr val="dk1"/>
                </a:solidFill>
                <a:latin typeface="Arial"/>
                <a:ea typeface="DejaVu Sans"/>
              </a:rPr>
              <a:t>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81" name="Прямоугольник 109"/>
          <p:cNvSpPr/>
          <p:nvPr/>
        </p:nvSpPr>
        <p:spPr>
          <a:xfrm>
            <a:off x="11737800" y="6372000"/>
            <a:ext cx="432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20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82" name=""/>
          <p:cNvSpPr/>
          <p:nvPr/>
        </p:nvSpPr>
        <p:spPr>
          <a:xfrm>
            <a:off x="11160000" y="6300000"/>
            <a:ext cx="537480" cy="357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CustomShape 135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584" name="CustomShape 141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585" name="CustomShape 143"/>
          <p:cNvSpPr/>
          <p:nvPr/>
        </p:nvSpPr>
        <p:spPr>
          <a:xfrm>
            <a:off x="1676160" y="152280"/>
            <a:ext cx="9134280" cy="4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586" name="CustomShape 144"/>
          <p:cNvSpPr/>
          <p:nvPr/>
        </p:nvSpPr>
        <p:spPr>
          <a:xfrm>
            <a:off x="1676160" y="609480"/>
            <a:ext cx="913428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44280" bIns="-4428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587" name="Прямоугольник 63"/>
          <p:cNvSpPr/>
          <p:nvPr/>
        </p:nvSpPr>
        <p:spPr>
          <a:xfrm>
            <a:off x="11737800" y="6372000"/>
            <a:ext cx="432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21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88" name="Прямоугольник 64"/>
          <p:cNvSpPr/>
          <p:nvPr/>
        </p:nvSpPr>
        <p:spPr>
          <a:xfrm>
            <a:off x="3895200" y="6372000"/>
            <a:ext cx="306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89" name="object 331"/>
          <p:cNvSpPr/>
          <p:nvPr/>
        </p:nvSpPr>
        <p:spPr>
          <a:xfrm flipV="1">
            <a:off x="215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90" name="object 332"/>
          <p:cNvSpPr/>
          <p:nvPr/>
        </p:nvSpPr>
        <p:spPr>
          <a:xfrm flipV="1">
            <a:off x="316404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91" name="object 333"/>
          <p:cNvSpPr/>
          <p:nvPr/>
        </p:nvSpPr>
        <p:spPr>
          <a:xfrm flipV="1">
            <a:off x="72000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31" y="0"/>
                </a:moveTo>
                <a:lnTo>
                  <a:pt x="0" y="0"/>
                </a:lnTo>
                <a:lnTo>
                  <a:pt x="0" y="248094"/>
                </a:lnTo>
                <a:lnTo>
                  <a:pt x="429731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592" name="object 334"/>
          <p:cNvSpPr/>
          <p:nvPr/>
        </p:nvSpPr>
        <p:spPr>
          <a:xfrm flipV="1">
            <a:off x="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85" y="0"/>
                </a:lnTo>
                <a:lnTo>
                  <a:pt x="0" y="0"/>
                </a:lnTo>
                <a:lnTo>
                  <a:pt x="0" y="663346"/>
                </a:lnTo>
                <a:lnTo>
                  <a:pt x="719277" y="248094"/>
                </a:lnTo>
                <a:lnTo>
                  <a:pt x="719277" y="0"/>
                </a:lnTo>
                <a:close/>
              </a:path>
            </a:pathLst>
          </a:custGeom>
          <a:solidFill>
            <a:srgbClr val="35b0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93" name="object 335"/>
          <p:cNvSpPr/>
          <p:nvPr/>
        </p:nvSpPr>
        <p:spPr>
          <a:xfrm flipV="1">
            <a:off x="143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34" y="0"/>
                </a:lnTo>
                <a:lnTo>
                  <a:pt x="0" y="0"/>
                </a:lnTo>
                <a:lnTo>
                  <a:pt x="0" y="663371"/>
                </a:lnTo>
                <a:lnTo>
                  <a:pt x="719277" y="248119"/>
                </a:lnTo>
                <a:lnTo>
                  <a:pt x="71927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94" name="object 336"/>
          <p:cNvSpPr/>
          <p:nvPr/>
        </p:nvSpPr>
        <p:spPr>
          <a:xfrm flipV="1">
            <a:off x="72000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24" y="0"/>
                </a:lnTo>
                <a:lnTo>
                  <a:pt x="0" y="248094"/>
                </a:lnTo>
                <a:lnTo>
                  <a:pt x="719275" y="663375"/>
                </a:lnTo>
                <a:lnTo>
                  <a:pt x="719275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595" name="object 337"/>
          <p:cNvSpPr/>
          <p:nvPr/>
        </p:nvSpPr>
        <p:spPr>
          <a:xfrm flipV="1">
            <a:off x="287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596" name="object 338"/>
          <p:cNvSpPr/>
          <p:nvPr/>
        </p:nvSpPr>
        <p:spPr>
          <a:xfrm flipV="1">
            <a:off x="359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grpSp>
        <p:nvGrpSpPr>
          <p:cNvPr id="597" name="Объединение 9"/>
          <p:cNvGrpSpPr/>
          <p:nvPr/>
        </p:nvGrpSpPr>
        <p:grpSpPr>
          <a:xfrm>
            <a:off x="-720" y="205560"/>
            <a:ext cx="874080" cy="1086840"/>
            <a:chOff x="-720" y="205560"/>
            <a:chExt cx="874080" cy="1086840"/>
          </a:xfrm>
        </p:grpSpPr>
        <p:sp>
          <p:nvSpPr>
            <p:cNvPr id="598" name="曲线 37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10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fe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599" name="曲线 38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600" y="10795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10795"/>
                  </a:lnTo>
                  <a:close/>
                </a:path>
              </a:pathLst>
            </a:custGeom>
            <a:noFill/>
            <a:ln w="9359">
              <a:solidFill>
                <a:srgbClr val="34afe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</p:grpSp>
      <p:sp>
        <p:nvSpPr>
          <p:cNvPr id="600" name="Прямоугольники 62"/>
          <p:cNvSpPr/>
          <p:nvPr/>
        </p:nvSpPr>
        <p:spPr>
          <a:xfrm>
            <a:off x="335520" y="93600"/>
            <a:ext cx="5961960" cy="38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111600" bIns="43560" anchor="t">
            <a:spAutoFit/>
          </a:bodyPr>
          <a:p>
            <a:pPr marL="15120" algn="ctr" defTabSz="914400">
              <a:lnSpc>
                <a:spcPct val="77000"/>
              </a:lnSpc>
              <a:spcBef>
                <a:spcPts val="879"/>
              </a:spcBef>
            </a:pPr>
            <a:r>
              <a:rPr b="1" lang="ru-RU" sz="2000" spc="-111" strike="noStrike">
                <a:solidFill>
                  <a:srgbClr val="014fa2"/>
                </a:solidFill>
                <a:latin typeface="Arial Narrow"/>
                <a:ea typeface="Arial"/>
              </a:rPr>
              <a:t>РЕГИОНАЛЬНЫЕ И МУНИЦИПАЛЬНЫЕ МЕРЫ ПОДДЕРЖКИ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601" name="Рисунок 27" descr=""/>
          <p:cNvPicPr/>
          <p:nvPr/>
        </p:nvPicPr>
        <p:blipFill>
          <a:blip r:embed="rId1"/>
          <a:stretch/>
        </p:blipFill>
        <p:spPr>
          <a:xfrm>
            <a:off x="123120" y="2088000"/>
            <a:ext cx="1206360" cy="1257480"/>
          </a:xfrm>
          <a:prstGeom prst="rect">
            <a:avLst/>
          </a:prstGeom>
          <a:ln w="0">
            <a:noFill/>
          </a:ln>
        </p:spPr>
      </p:pic>
      <p:sp>
        <p:nvSpPr>
          <p:cNvPr id="602" name=""/>
          <p:cNvSpPr/>
          <p:nvPr/>
        </p:nvSpPr>
        <p:spPr>
          <a:xfrm>
            <a:off x="1691640" y="126000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9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финансовых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03" name=""/>
          <p:cNvSpPr/>
          <p:nvPr/>
        </p:nvSpPr>
        <p:spPr>
          <a:xfrm>
            <a:off x="1691640" y="184464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7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мер поддержки по земле и жилью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04" name=""/>
          <p:cNvSpPr/>
          <p:nvPr/>
        </p:nvSpPr>
        <p:spPr>
          <a:xfrm>
            <a:off x="1691640" y="287568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6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образовательных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05" name=""/>
          <p:cNvSpPr/>
          <p:nvPr/>
        </p:nvSpPr>
        <p:spPr>
          <a:xfrm>
            <a:off x="1691640" y="313632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c9211e"/>
                </a:solidFill>
                <a:latin typeface="Arial Narrow"/>
                <a:ea typeface="Arial"/>
              </a:rPr>
              <a:t>5</a:t>
            </a:r>
            <a:r>
              <a:rPr b="0" lang="ru-RU" sz="1800" spc="-111" strike="noStrike">
                <a:solidFill>
                  <a:srgbClr val="c9211e"/>
                </a:solidFill>
                <a:latin typeface="Arial Narrow"/>
                <a:ea typeface="Arial"/>
              </a:rPr>
              <a:t> организационных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06" name=""/>
          <p:cNvSpPr/>
          <p:nvPr/>
        </p:nvSpPr>
        <p:spPr>
          <a:xfrm>
            <a:off x="1691640" y="155232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10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мер поддержки бизнесу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07" name=""/>
          <p:cNvSpPr/>
          <p:nvPr/>
        </p:nvSpPr>
        <p:spPr>
          <a:xfrm>
            <a:off x="1691640" y="259200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7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медицинских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08" name=""/>
          <p:cNvSpPr/>
          <p:nvPr/>
        </p:nvSpPr>
        <p:spPr>
          <a:xfrm>
            <a:off x="1691640" y="229968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4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социальных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09" name=""/>
          <p:cNvSpPr/>
          <p:nvPr/>
        </p:nvSpPr>
        <p:spPr>
          <a:xfrm>
            <a:off x="1692000" y="4603680"/>
            <a:ext cx="298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2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финансовых меры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10" name=""/>
          <p:cNvSpPr/>
          <p:nvPr/>
        </p:nvSpPr>
        <p:spPr>
          <a:xfrm>
            <a:off x="1620000" y="1008000"/>
            <a:ext cx="3525840" cy="25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15120" algn="ctr" defTabSz="914400">
              <a:lnSpc>
                <a:spcPct val="77000"/>
              </a:lnSpc>
              <a:spcBef>
                <a:spcPts val="879"/>
              </a:spcBef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РЕГИОНАЛЬНЫЕ МЕРЫ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11" name=""/>
          <p:cNvSpPr/>
          <p:nvPr/>
        </p:nvSpPr>
        <p:spPr>
          <a:xfrm>
            <a:off x="1692000" y="4320000"/>
            <a:ext cx="39776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МУНИЦИПАЛЬНЫЕ МЕРЫ ПОДДЕРЖКИ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12" name=""/>
          <p:cNvSpPr/>
          <p:nvPr/>
        </p:nvSpPr>
        <p:spPr>
          <a:xfrm>
            <a:off x="0" y="3348000"/>
            <a:ext cx="1437480" cy="73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56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МЕР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13" name="TextBox 22"/>
          <p:cNvSpPr/>
          <p:nvPr/>
        </p:nvSpPr>
        <p:spPr>
          <a:xfrm>
            <a:off x="5436000" y="1257840"/>
            <a:ext cx="6297480" cy="42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15000"/>
              </a:lnSpc>
              <a:spcBef>
                <a:spcPts val="567"/>
              </a:spcBef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право на личный прием в первоочередном порядке в органах государственной власти Курганской области, органах местного самоуправления;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15000"/>
              </a:lnSpc>
              <a:spcBef>
                <a:spcPts val="567"/>
              </a:spcBef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право на получение бесплатной юридической помощи на территории Курганской области в рамках государственной системы бесплатной юридической помощи;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15000"/>
              </a:lnSpc>
              <a:spcBef>
                <a:spcPts val="567"/>
              </a:spcBef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льготы при посещении организаций культуры (решение об установлении соответствующих льгот принимается организациями культуры, находящимися в ведении Курганской области, при организации платных мероприятий);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ct val="115000"/>
              </a:lnSpc>
              <a:spcBef>
                <a:spcPts val="567"/>
              </a:spcBef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бесплатное предоставление физкультурно-оздоровительных и спортивных услуг в организациях, находящихся в ведении Курганской области;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ct val="115000"/>
              </a:lnSpc>
              <a:spcBef>
                <a:spcPts val="567"/>
              </a:spcBef>
            </a:pPr>
            <a:r>
              <a:rPr b="0" lang="ru-RU" sz="1200" spc="-1" strike="noStrike">
                <a:solidFill>
                  <a:srgbClr val="002060"/>
                </a:solidFill>
                <a:latin typeface="PT Astra Serif"/>
                <a:ea typeface="Arial"/>
              </a:rPr>
              <a:t>- </a:t>
            </a: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трудоустройство участников СВО, в том числе меры поддержки для работодателей.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14" name="Прямоугольник 65"/>
          <p:cNvSpPr/>
          <p:nvPr/>
        </p:nvSpPr>
        <p:spPr>
          <a:xfrm flipV="1">
            <a:off x="11728800" y="113040"/>
            <a:ext cx="306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15" name="object 339"/>
          <p:cNvSpPr/>
          <p:nvPr/>
        </p:nvSpPr>
        <p:spPr>
          <a:xfrm>
            <a:off x="983376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616" name="object 340"/>
          <p:cNvSpPr/>
          <p:nvPr/>
        </p:nvSpPr>
        <p:spPr>
          <a:xfrm>
            <a:off x="10926000" y="-360"/>
            <a:ext cx="457920" cy="263880"/>
          </a:xfrm>
          <a:custGeom>
            <a:avLst/>
            <a:gdLst>
              <a:gd name="textAreaLeft" fmla="*/ 0 w 457920"/>
              <a:gd name="textAreaRight" fmla="*/ 462960 w 457920"/>
              <a:gd name="textAreaTop" fmla="*/ 0 h 263880"/>
              <a:gd name="textAreaBottom" fmla="*/ 268920 h 26388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617" name="object 341"/>
          <p:cNvSpPr/>
          <p:nvPr/>
        </p:nvSpPr>
        <p:spPr>
          <a:xfrm>
            <a:off x="8277840" y="-360"/>
            <a:ext cx="457920" cy="263880"/>
          </a:xfrm>
          <a:custGeom>
            <a:avLst/>
            <a:gdLst>
              <a:gd name="textAreaLeft" fmla="*/ 0 w 457920"/>
              <a:gd name="textAreaRight" fmla="*/ 462960 w 457920"/>
              <a:gd name="textAreaTop" fmla="*/ 0 h 263880"/>
              <a:gd name="textAreaBottom" fmla="*/ 268920 h 263880"/>
            </a:gdLst>
            <a:ahLst/>
            <a:rect l="textAreaLeft" t="textAreaTop" r="textAreaRight" b="textAreaBottom"/>
            <a:pathLst>
              <a:path w="429895" h="248285">
                <a:moveTo>
                  <a:pt x="429731" y="0"/>
                </a:moveTo>
                <a:lnTo>
                  <a:pt x="0" y="0"/>
                </a:lnTo>
                <a:lnTo>
                  <a:pt x="0" y="248094"/>
                </a:lnTo>
                <a:lnTo>
                  <a:pt x="429731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618" name="object 342"/>
          <p:cNvSpPr/>
          <p:nvPr/>
        </p:nvSpPr>
        <p:spPr>
          <a:xfrm>
            <a:off x="749772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85" y="0"/>
                </a:lnTo>
                <a:lnTo>
                  <a:pt x="0" y="0"/>
                </a:lnTo>
                <a:lnTo>
                  <a:pt x="0" y="663346"/>
                </a:lnTo>
                <a:lnTo>
                  <a:pt x="719277" y="248094"/>
                </a:lnTo>
                <a:lnTo>
                  <a:pt x="719277" y="0"/>
                </a:lnTo>
                <a:close/>
              </a:path>
            </a:pathLst>
          </a:custGeom>
          <a:solidFill>
            <a:srgbClr val="35b0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619" name="object 343"/>
          <p:cNvSpPr/>
          <p:nvPr/>
        </p:nvSpPr>
        <p:spPr>
          <a:xfrm>
            <a:off x="905364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34" y="0"/>
                </a:lnTo>
                <a:lnTo>
                  <a:pt x="0" y="0"/>
                </a:lnTo>
                <a:lnTo>
                  <a:pt x="0" y="663371"/>
                </a:lnTo>
                <a:lnTo>
                  <a:pt x="719277" y="248119"/>
                </a:lnTo>
                <a:lnTo>
                  <a:pt x="71927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620" name="object 344"/>
          <p:cNvSpPr/>
          <p:nvPr/>
        </p:nvSpPr>
        <p:spPr>
          <a:xfrm>
            <a:off x="827784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24" y="0"/>
                </a:lnTo>
                <a:lnTo>
                  <a:pt x="0" y="248094"/>
                </a:lnTo>
                <a:lnTo>
                  <a:pt x="719275" y="663375"/>
                </a:lnTo>
                <a:lnTo>
                  <a:pt x="719275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621" name="object 345"/>
          <p:cNvSpPr/>
          <p:nvPr/>
        </p:nvSpPr>
        <p:spPr>
          <a:xfrm>
            <a:off x="1061388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622" name="object 346"/>
          <p:cNvSpPr/>
          <p:nvPr/>
        </p:nvSpPr>
        <p:spPr>
          <a:xfrm>
            <a:off x="1139400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623" name=""/>
          <p:cNvSpPr/>
          <p:nvPr/>
        </p:nvSpPr>
        <p:spPr>
          <a:xfrm>
            <a:off x="5220000" y="609840"/>
            <a:ext cx="6657480" cy="5687640"/>
          </a:xfrm>
          <a:prstGeom prst="wedgeRoundRectCallout">
            <a:avLst>
              <a:gd name="adj1" fmla="val -59606"/>
              <a:gd name="adj2" fmla="val -2666"/>
              <a:gd name="adj3" fmla="val 16667"/>
            </a:avLst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624" name=""/>
          <p:cNvSpPr/>
          <p:nvPr/>
        </p:nvSpPr>
        <p:spPr>
          <a:xfrm>
            <a:off x="1695600" y="4900320"/>
            <a:ext cx="298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6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организационных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CustomShape 54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626" name="object 168"/>
          <p:cNvSpPr/>
          <p:nvPr/>
        </p:nvSpPr>
        <p:spPr>
          <a:xfrm>
            <a:off x="0" y="465480"/>
            <a:ext cx="1029600" cy="1211040"/>
          </a:xfrm>
          <a:custGeom>
            <a:avLst/>
            <a:gdLst>
              <a:gd name="textAreaLeft" fmla="*/ 0 w 1029600"/>
              <a:gd name="textAreaRight" fmla="*/ 1038240 w 1029600"/>
              <a:gd name="textAreaTop" fmla="*/ 0 h 1211040"/>
              <a:gd name="textAreaBottom" fmla="*/ 1219680 h 1211040"/>
            </a:gdLst>
            <a:ahLst/>
            <a:rect l="textAreaLeft" t="textAreaTop" r="textAreaRight" b="textAreaBottom"/>
            <a:pathLst>
              <a:path w="1038225" h="1219835">
                <a:moveTo>
                  <a:pt x="1234" y="0"/>
                </a:moveTo>
                <a:lnTo>
                  <a:pt x="0" y="1219683"/>
                </a:lnTo>
                <a:lnTo>
                  <a:pt x="1037775" y="607997"/>
                </a:lnTo>
                <a:lnTo>
                  <a:pt x="1234" y="0"/>
                </a:lnTo>
                <a:close/>
              </a:path>
            </a:pathLst>
          </a:custGeom>
          <a:solidFill>
            <a:srgbClr val="35b0e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27" name="CustomShape 118"/>
          <p:cNvSpPr/>
          <p:nvPr/>
        </p:nvSpPr>
        <p:spPr>
          <a:xfrm>
            <a:off x="479520" y="188640"/>
            <a:ext cx="6549840" cy="743760"/>
          </a:xfrm>
          <a:custGeom>
            <a:avLst/>
            <a:gdLst>
              <a:gd name="textAreaLeft" fmla="*/ 0 w 6549840"/>
              <a:gd name="textAreaRight" fmla="*/ 6557400 w 6549840"/>
              <a:gd name="textAreaTop" fmla="*/ 0 h 743760"/>
              <a:gd name="textAreaBottom" fmla="*/ 750600 h 743760"/>
            </a:gdLst>
            <a:ah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ru-RU" sz="2000" spc="-1" strike="noStrike">
                <a:solidFill>
                  <a:srgbClr val="2f5597"/>
                </a:solidFill>
                <a:latin typeface="Arial"/>
                <a:ea typeface="Microsoft YaHei"/>
              </a:rPr>
              <a:t>Социально-культурная реабилитация участников СВО и членов семей СВО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28" name="object 169"/>
          <p:cNvSpPr/>
          <p:nvPr/>
        </p:nvSpPr>
        <p:spPr>
          <a:xfrm flipV="1">
            <a:off x="2157840" y="6100200"/>
            <a:ext cx="710640" cy="752040"/>
          </a:xfrm>
          <a:custGeom>
            <a:avLst/>
            <a:gdLst>
              <a:gd name="textAreaLeft" fmla="*/ 0 w 710640"/>
              <a:gd name="textAreaRight" fmla="*/ 719280 w 710640"/>
              <a:gd name="textAreaTop" fmla="*/ 1440 h 752040"/>
              <a:gd name="textAreaBottom" fmla="*/ 762840 h 7520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29" name="object 170"/>
          <p:cNvSpPr/>
          <p:nvPr/>
        </p:nvSpPr>
        <p:spPr>
          <a:xfrm flipV="1">
            <a:off x="3166560" y="6576480"/>
            <a:ext cx="421200" cy="275760"/>
          </a:xfrm>
          <a:custGeom>
            <a:avLst/>
            <a:gdLst>
              <a:gd name="textAreaLeft" fmla="*/ 0 w 421200"/>
              <a:gd name="textAreaRight" fmla="*/ 429840 w 421200"/>
              <a:gd name="textAreaTop" fmla="*/ -1440 h 275760"/>
              <a:gd name="textAreaBottom" fmla="*/ 283680 h 27576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grpSp>
        <p:nvGrpSpPr>
          <p:cNvPr id="630" name="object 171"/>
          <p:cNvGrpSpPr/>
          <p:nvPr/>
        </p:nvGrpSpPr>
        <p:grpSpPr>
          <a:xfrm>
            <a:off x="0" y="6100560"/>
            <a:ext cx="1140480" cy="752040"/>
            <a:chOff x="0" y="6100560"/>
            <a:chExt cx="1140480" cy="752040"/>
          </a:xfrm>
        </p:grpSpPr>
        <p:sp>
          <p:nvSpPr>
            <p:cNvPr id="631" name="object 172"/>
            <p:cNvSpPr/>
            <p:nvPr/>
          </p:nvSpPr>
          <p:spPr>
            <a:xfrm flipV="1">
              <a:off x="719280" y="6576480"/>
              <a:ext cx="421200" cy="275760"/>
            </a:xfrm>
            <a:custGeom>
              <a:avLst/>
              <a:gdLst>
                <a:gd name="textAreaLeft" fmla="*/ 0 w 421200"/>
                <a:gd name="textAreaRight" fmla="*/ 429840 w 421200"/>
                <a:gd name="textAreaTop" fmla="*/ -1440 h 275760"/>
                <a:gd name="textAreaBottom" fmla="*/ 283680 h 275760"/>
              </a:gdLst>
              <a:ahLst/>
              <a:rect l="textAreaLeft" t="textAreaTop" r="textAreaRight" b="textAreaBottom"/>
              <a:pathLst>
                <a:path w="429895" h="248285">
                  <a:moveTo>
                    <a:pt x="429731" y="0"/>
                  </a:moveTo>
                  <a:lnTo>
                    <a:pt x="0" y="0"/>
                  </a:lnTo>
                  <a:lnTo>
                    <a:pt x="0" y="248094"/>
                  </a:lnTo>
                  <a:lnTo>
                    <a:pt x="429731" y="0"/>
                  </a:lnTo>
                  <a:close/>
                </a:path>
              </a:pathLst>
            </a:custGeom>
            <a:solidFill>
              <a:srgbClr val="ffc70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2" name="object 173"/>
            <p:cNvSpPr/>
            <p:nvPr/>
          </p:nvSpPr>
          <p:spPr>
            <a:xfrm flipV="1">
              <a:off x="0" y="6100200"/>
              <a:ext cx="710640" cy="752040"/>
            </a:xfrm>
            <a:custGeom>
              <a:avLst/>
              <a:gdLst>
                <a:gd name="textAreaLeft" fmla="*/ 0 w 710640"/>
                <a:gd name="textAreaRight" fmla="*/ 719280 w 710640"/>
                <a:gd name="textAreaTop" fmla="*/ 1440 h 752040"/>
                <a:gd name="textAreaBottom" fmla="*/ 762840 h 752040"/>
              </a:gdLst>
              <a:ahLst/>
              <a:rect l="textAreaLeft" t="textAreaTop" r="textAreaRight" b="textAreaBottom"/>
              <a:pathLst>
                <a:path w="719454" h="663575">
                  <a:moveTo>
                    <a:pt x="719277" y="0"/>
                  </a:moveTo>
                  <a:lnTo>
                    <a:pt x="289585" y="0"/>
                  </a:lnTo>
                  <a:lnTo>
                    <a:pt x="0" y="0"/>
                  </a:lnTo>
                  <a:lnTo>
                    <a:pt x="0" y="663346"/>
                  </a:lnTo>
                  <a:lnTo>
                    <a:pt x="719277" y="248094"/>
                  </a:lnTo>
                  <a:lnTo>
                    <a:pt x="719277" y="0"/>
                  </a:lnTo>
                  <a:close/>
                </a:path>
              </a:pathLst>
            </a:custGeom>
            <a:solidFill>
              <a:srgbClr val="35b0e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633" name="object 174"/>
          <p:cNvGrpSpPr/>
          <p:nvPr/>
        </p:nvGrpSpPr>
        <p:grpSpPr>
          <a:xfrm>
            <a:off x="719280" y="6100560"/>
            <a:ext cx="1429920" cy="752040"/>
            <a:chOff x="719280" y="6100560"/>
            <a:chExt cx="1429920" cy="752040"/>
          </a:xfrm>
        </p:grpSpPr>
        <p:sp>
          <p:nvSpPr>
            <p:cNvPr id="634" name="object 175"/>
            <p:cNvSpPr/>
            <p:nvPr/>
          </p:nvSpPr>
          <p:spPr>
            <a:xfrm flipV="1">
              <a:off x="1438560" y="6100200"/>
              <a:ext cx="710640" cy="752040"/>
            </a:xfrm>
            <a:custGeom>
              <a:avLst/>
              <a:gdLst>
                <a:gd name="textAreaLeft" fmla="*/ 0 w 710640"/>
                <a:gd name="textAreaRight" fmla="*/ 719280 w 710640"/>
                <a:gd name="textAreaTop" fmla="*/ 1440 h 752040"/>
                <a:gd name="textAreaBottom" fmla="*/ 762840 h 752040"/>
              </a:gdLst>
              <a:ahLst/>
              <a:rect l="textAreaLeft" t="textAreaTop" r="textAreaRight" b="textAreaBottom"/>
              <a:pathLst>
                <a:path w="719454" h="663575">
                  <a:moveTo>
                    <a:pt x="719277" y="0"/>
                  </a:moveTo>
                  <a:lnTo>
                    <a:pt x="289534" y="0"/>
                  </a:lnTo>
                  <a:lnTo>
                    <a:pt x="0" y="0"/>
                  </a:lnTo>
                  <a:lnTo>
                    <a:pt x="0" y="663371"/>
                  </a:lnTo>
                  <a:lnTo>
                    <a:pt x="719277" y="248119"/>
                  </a:lnTo>
                  <a:lnTo>
                    <a:pt x="719277" y="0"/>
                  </a:lnTo>
                  <a:close/>
                </a:path>
              </a:pathLst>
            </a:custGeom>
            <a:solidFill>
              <a:srgbClr val="03873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5" name="object 176"/>
            <p:cNvSpPr/>
            <p:nvPr/>
          </p:nvSpPr>
          <p:spPr>
            <a:xfrm flipV="1">
              <a:off x="719280" y="6100200"/>
              <a:ext cx="710640" cy="752040"/>
            </a:xfrm>
            <a:custGeom>
              <a:avLst/>
              <a:gdLst>
                <a:gd name="textAreaLeft" fmla="*/ 0 w 710640"/>
                <a:gd name="textAreaRight" fmla="*/ 719280 w 710640"/>
                <a:gd name="textAreaTop" fmla="*/ 1440 h 752040"/>
                <a:gd name="textAreaBottom" fmla="*/ 762840 h 752040"/>
              </a:gdLst>
              <a:ahLst/>
              <a:rect l="textAreaLeft" t="textAreaTop" r="textAreaRight" b="textAreaBottom"/>
              <a:pathLst>
                <a:path w="719454" h="663575">
                  <a:moveTo>
                    <a:pt x="719275" y="0"/>
                  </a:moveTo>
                  <a:lnTo>
                    <a:pt x="429724" y="0"/>
                  </a:lnTo>
                  <a:lnTo>
                    <a:pt x="0" y="248094"/>
                  </a:lnTo>
                  <a:lnTo>
                    <a:pt x="719275" y="663375"/>
                  </a:lnTo>
                  <a:lnTo>
                    <a:pt x="719275" y="0"/>
                  </a:lnTo>
                  <a:close/>
                </a:path>
              </a:pathLst>
            </a:custGeom>
            <a:solidFill>
              <a:srgbClr val="ffc70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636" name="object 177"/>
          <p:cNvSpPr/>
          <p:nvPr/>
        </p:nvSpPr>
        <p:spPr>
          <a:xfrm flipV="1">
            <a:off x="2877120" y="6100200"/>
            <a:ext cx="710640" cy="752040"/>
          </a:xfrm>
          <a:custGeom>
            <a:avLst/>
            <a:gdLst>
              <a:gd name="textAreaLeft" fmla="*/ 0 w 710640"/>
              <a:gd name="textAreaRight" fmla="*/ 719280 w 710640"/>
              <a:gd name="textAreaTop" fmla="*/ 1440 h 752040"/>
              <a:gd name="textAreaBottom" fmla="*/ 762840 h 75204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37" name="object 178"/>
          <p:cNvSpPr/>
          <p:nvPr/>
        </p:nvSpPr>
        <p:spPr>
          <a:xfrm flipV="1">
            <a:off x="3596400" y="6100200"/>
            <a:ext cx="710640" cy="752040"/>
          </a:xfrm>
          <a:custGeom>
            <a:avLst/>
            <a:gdLst>
              <a:gd name="textAreaLeft" fmla="*/ 0 w 710640"/>
              <a:gd name="textAreaRight" fmla="*/ 719280 w 710640"/>
              <a:gd name="textAreaTop" fmla="*/ 1440 h 752040"/>
              <a:gd name="textAreaBottom" fmla="*/ 762840 h 75204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38" name="CustomShape 119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639" name="CustomShape 120"/>
          <p:cNvSpPr/>
          <p:nvPr/>
        </p:nvSpPr>
        <p:spPr>
          <a:xfrm>
            <a:off x="1676160" y="152280"/>
            <a:ext cx="9134280" cy="4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640" name="CustomShape 189"/>
          <p:cNvSpPr/>
          <p:nvPr/>
        </p:nvSpPr>
        <p:spPr>
          <a:xfrm>
            <a:off x="1676160" y="609480"/>
            <a:ext cx="913428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44280" bIns="-4428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641" name="Text Box 2"/>
          <p:cNvSpPr/>
          <p:nvPr/>
        </p:nvSpPr>
        <p:spPr>
          <a:xfrm>
            <a:off x="335520" y="1599480"/>
            <a:ext cx="6621840" cy="171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914400">
              <a:lnSpc>
                <a:spcPct val="93000"/>
              </a:lnSpc>
              <a:spcBef>
                <a:spcPts val="400"/>
              </a:spcBef>
              <a:spcAft>
                <a:spcPts val="400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Организация благотворительных концертов для участников СВО и членов их семей с участием приглашенных «звезд» и региональных артистов 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42" name="Rectangle 1"/>
          <p:cNvSpPr/>
          <p:nvPr/>
        </p:nvSpPr>
        <p:spPr>
          <a:xfrm>
            <a:off x="171000" y="1811160"/>
            <a:ext cx="11075040" cy="258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 anchor="t">
            <a:noAutofit/>
          </a:bodyPr>
          <a:p>
            <a:pPr algn="ctr" defTabSz="91440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tabLst>
                <a:tab algn="l" pos="0"/>
                <a:tab algn="l" pos="442800"/>
                <a:tab algn="l" pos="892080"/>
                <a:tab algn="l" pos="1341360"/>
                <a:tab algn="l" pos="1790640"/>
                <a:tab algn="l" pos="2239920"/>
                <a:tab algn="l" pos="2689200"/>
                <a:tab algn="l" pos="3138480"/>
                <a:tab algn="l" pos="3587760"/>
                <a:tab algn="l" pos="4037040"/>
                <a:tab algn="l" pos="4486320"/>
                <a:tab algn="l" pos="4935600"/>
                <a:tab algn="l" pos="5384880"/>
                <a:tab algn="l" pos="5834160"/>
                <a:tab algn="l" pos="6283440"/>
                <a:tab algn="l" pos="6732720"/>
                <a:tab algn="l" pos="7182000"/>
                <a:tab algn="l" pos="7631280"/>
                <a:tab algn="l" pos="8080200"/>
                <a:tab algn="l" pos="852948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ru-RU" sz="2300" spc="-1" strike="noStrike">
                <a:solidFill>
                  <a:srgbClr val="000080"/>
                </a:solidFill>
                <a:latin typeface="Arial"/>
                <a:ea typeface="DejaVu Sans"/>
              </a:rPr>
              <a:t> </a:t>
            </a:r>
            <a:endParaRPr b="0" lang="ru-RU" sz="23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tabLst>
                <a:tab algn="l" pos="0"/>
                <a:tab algn="l" pos="442800"/>
                <a:tab algn="l" pos="892080"/>
                <a:tab algn="l" pos="1341360"/>
                <a:tab algn="l" pos="1790640"/>
                <a:tab algn="l" pos="2239920"/>
                <a:tab algn="l" pos="2689200"/>
                <a:tab algn="l" pos="3138480"/>
                <a:tab algn="l" pos="3587760"/>
                <a:tab algn="l" pos="4037040"/>
                <a:tab algn="l" pos="4486320"/>
                <a:tab algn="l" pos="4935600"/>
                <a:tab algn="l" pos="5384880"/>
                <a:tab algn="l" pos="5834160"/>
                <a:tab algn="l" pos="6283440"/>
                <a:tab algn="l" pos="6732720"/>
                <a:tab algn="l" pos="7182000"/>
                <a:tab algn="l" pos="7631280"/>
                <a:tab algn="l" pos="8080200"/>
                <a:tab algn="l" pos="852948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ru-RU" sz="2300" spc="-1" strike="noStrike">
                <a:solidFill>
                  <a:srgbClr val="000080"/>
                </a:solidFill>
                <a:latin typeface="Arial"/>
                <a:ea typeface="DejaVu Sans"/>
              </a:rPr>
              <a:t>                                                                       </a:t>
            </a:r>
            <a:endParaRPr b="0" lang="ru-RU" sz="23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643" name="Picture 2" descr=""/>
          <p:cNvPicPr/>
          <p:nvPr/>
        </p:nvPicPr>
        <p:blipFill>
          <a:blip r:embed="rId1"/>
          <a:srcRect l="0" t="0" r="469" b="13734"/>
          <a:stretch/>
        </p:blipFill>
        <p:spPr>
          <a:xfrm>
            <a:off x="7261200" y="0"/>
            <a:ext cx="4928040" cy="2634120"/>
          </a:xfrm>
          <a:prstGeom prst="rect">
            <a:avLst/>
          </a:prstGeom>
          <a:ln w="0">
            <a:noFill/>
          </a:ln>
        </p:spPr>
      </p:pic>
      <p:sp>
        <p:nvSpPr>
          <p:cNvPr id="644" name="Rectangle 2"/>
          <p:cNvSpPr/>
          <p:nvPr/>
        </p:nvSpPr>
        <p:spPr>
          <a:xfrm>
            <a:off x="335520" y="3166560"/>
            <a:ext cx="6693840" cy="86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9080" defTabSz="914400">
              <a:lnSpc>
                <a:spcPct val="100000"/>
              </a:lnSpc>
              <a:spcBef>
                <a:spcPts val="162"/>
              </a:spcBef>
              <a:spcAft>
                <a:spcPts val="62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i="1" lang="ru-RU" sz="1400" spc="-1" strike="noStrike">
                <a:solidFill>
                  <a:srgbClr val="000000"/>
                </a:solidFill>
                <a:latin typeface="Arial"/>
                <a:ea typeface="WenQuanYi Zen Hei Sharp"/>
              </a:rPr>
              <a:t>(34 благотворительных концертных программы проведено Курганским областным концертным объединением в 2024- 2025гг., а также концертные поздравления к 23 февраля, День Победы, День народного единства в Курганском областном госпитале для ветеранов войн)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645" name="Рисунок 37" descr=""/>
          <p:cNvPicPr/>
          <p:nvPr/>
        </p:nvPicPr>
        <p:blipFill>
          <a:blip r:embed="rId2"/>
          <a:stretch/>
        </p:blipFill>
        <p:spPr>
          <a:xfrm>
            <a:off x="7261200" y="4568040"/>
            <a:ext cx="4928040" cy="2287080"/>
          </a:xfrm>
          <a:prstGeom prst="rect">
            <a:avLst/>
          </a:prstGeom>
          <a:ln w="0">
            <a:noFill/>
          </a:ln>
        </p:spPr>
      </p:pic>
      <p:pic>
        <p:nvPicPr>
          <p:cNvPr id="646" name="Рисунок 38" descr=""/>
          <p:cNvPicPr/>
          <p:nvPr/>
        </p:nvPicPr>
        <p:blipFill>
          <a:blip r:embed="rId3"/>
          <a:stretch/>
        </p:blipFill>
        <p:spPr>
          <a:xfrm>
            <a:off x="7248240" y="2637000"/>
            <a:ext cx="4941000" cy="2336040"/>
          </a:xfrm>
          <a:prstGeom prst="rect">
            <a:avLst/>
          </a:prstGeom>
          <a:ln w="0">
            <a:noFill/>
          </a:ln>
        </p:spPr>
      </p:pic>
      <p:sp>
        <p:nvSpPr>
          <p:cNvPr id="647" name="Text Box 3"/>
          <p:cNvSpPr/>
          <p:nvPr/>
        </p:nvSpPr>
        <p:spPr>
          <a:xfrm>
            <a:off x="335520" y="4113000"/>
            <a:ext cx="6981840" cy="114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914400">
              <a:lnSpc>
                <a:spcPct val="93000"/>
              </a:lnSpc>
              <a:spcBef>
                <a:spcPts val="400"/>
              </a:spcBef>
              <a:spcAft>
                <a:spcPts val="400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Посещение участниками СВО и их семьями учреждений культуры (выставок) на безвозмездной основе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48" name="Text Box 4"/>
          <p:cNvSpPr/>
          <p:nvPr/>
        </p:nvSpPr>
        <p:spPr>
          <a:xfrm>
            <a:off x="336600" y="5265360"/>
            <a:ext cx="6908760" cy="10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914400">
              <a:lnSpc>
                <a:spcPct val="93000"/>
              </a:lnSpc>
              <a:spcBef>
                <a:spcPts val="400"/>
              </a:spcBef>
              <a:spcAft>
                <a:spcPts val="400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i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(Музеи Курганской области присоединились к федеральной акции «Музейная неделя» для участников СВО, а также членов их семей, которая прошла 25-31 июля 2024 года и 19-25 октября 2024 года.             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93000"/>
              </a:lnSpc>
              <a:spcBef>
                <a:spcPts val="400"/>
              </a:spcBef>
              <a:spcAft>
                <a:spcPts val="400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i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В акции приняло участие 475 человек)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49" name="Прямоугольник 112"/>
          <p:cNvSpPr/>
          <p:nvPr/>
        </p:nvSpPr>
        <p:spPr>
          <a:xfrm>
            <a:off x="227520" y="838440"/>
            <a:ext cx="711396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Установлена региональная льгота (в т.ч. бесплатное посещение) для участников СВО, и членов семей при посещений ими платных мероприятий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50" name="Прямоугольник 111"/>
          <p:cNvSpPr/>
          <p:nvPr/>
        </p:nvSpPr>
        <p:spPr>
          <a:xfrm>
            <a:off x="11627280" y="6476040"/>
            <a:ext cx="432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Microsoft YaHei"/>
              </a:rPr>
              <a:t>22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CustomShape 136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652" name="object 238"/>
          <p:cNvSpPr/>
          <p:nvPr/>
        </p:nvSpPr>
        <p:spPr>
          <a:xfrm>
            <a:off x="0" y="465480"/>
            <a:ext cx="1029600" cy="1211040"/>
          </a:xfrm>
          <a:custGeom>
            <a:avLst/>
            <a:gdLst>
              <a:gd name="textAreaLeft" fmla="*/ 0 w 1029600"/>
              <a:gd name="textAreaRight" fmla="*/ 1038240 w 1029600"/>
              <a:gd name="textAreaTop" fmla="*/ 0 h 1211040"/>
              <a:gd name="textAreaBottom" fmla="*/ 1219680 h 1211040"/>
            </a:gdLst>
            <a:ahLst/>
            <a:rect l="textAreaLeft" t="textAreaTop" r="textAreaRight" b="textAreaBottom"/>
            <a:pathLst>
              <a:path w="1038225" h="1219835">
                <a:moveTo>
                  <a:pt x="1234" y="0"/>
                </a:moveTo>
                <a:lnTo>
                  <a:pt x="0" y="1219683"/>
                </a:lnTo>
                <a:lnTo>
                  <a:pt x="1037775" y="607997"/>
                </a:lnTo>
                <a:lnTo>
                  <a:pt x="1234" y="0"/>
                </a:lnTo>
                <a:close/>
              </a:path>
            </a:pathLst>
          </a:custGeom>
          <a:solidFill>
            <a:srgbClr val="35b0e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53" name="CustomShape 137"/>
          <p:cNvSpPr/>
          <p:nvPr/>
        </p:nvSpPr>
        <p:spPr>
          <a:xfrm>
            <a:off x="479520" y="188640"/>
            <a:ext cx="6549840" cy="743760"/>
          </a:xfrm>
          <a:custGeom>
            <a:avLst/>
            <a:gdLst>
              <a:gd name="textAreaLeft" fmla="*/ 0 w 6549840"/>
              <a:gd name="textAreaRight" fmla="*/ 6557400 w 6549840"/>
              <a:gd name="textAreaTop" fmla="*/ 0 h 743760"/>
              <a:gd name="textAreaBottom" fmla="*/ 750600 h 743760"/>
            </a:gdLst>
            <a:ah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ru-RU" sz="2000" spc="-1" strike="noStrike">
                <a:solidFill>
                  <a:srgbClr val="2f5597"/>
                </a:solidFill>
                <a:latin typeface="Arial"/>
                <a:ea typeface="Microsoft YaHei"/>
              </a:rPr>
              <a:t>Социально-культурная реабилитация участников СВО и членов семей СВО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54" name="object 239"/>
          <p:cNvSpPr/>
          <p:nvPr/>
        </p:nvSpPr>
        <p:spPr>
          <a:xfrm flipV="1">
            <a:off x="2157840" y="6100200"/>
            <a:ext cx="710640" cy="752040"/>
          </a:xfrm>
          <a:custGeom>
            <a:avLst/>
            <a:gdLst>
              <a:gd name="textAreaLeft" fmla="*/ 0 w 710640"/>
              <a:gd name="textAreaRight" fmla="*/ 719280 w 710640"/>
              <a:gd name="textAreaTop" fmla="*/ 1440 h 752040"/>
              <a:gd name="textAreaBottom" fmla="*/ 762840 h 7520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55" name="object 240"/>
          <p:cNvSpPr/>
          <p:nvPr/>
        </p:nvSpPr>
        <p:spPr>
          <a:xfrm flipV="1">
            <a:off x="3166560" y="6576480"/>
            <a:ext cx="421200" cy="275760"/>
          </a:xfrm>
          <a:custGeom>
            <a:avLst/>
            <a:gdLst>
              <a:gd name="textAreaLeft" fmla="*/ 0 w 421200"/>
              <a:gd name="textAreaRight" fmla="*/ 429840 w 421200"/>
              <a:gd name="textAreaTop" fmla="*/ -1440 h 275760"/>
              <a:gd name="textAreaBottom" fmla="*/ 283680 h 27576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grpSp>
        <p:nvGrpSpPr>
          <p:cNvPr id="656" name="object 241"/>
          <p:cNvGrpSpPr/>
          <p:nvPr/>
        </p:nvGrpSpPr>
        <p:grpSpPr>
          <a:xfrm>
            <a:off x="0" y="6100560"/>
            <a:ext cx="1140480" cy="752040"/>
            <a:chOff x="0" y="6100560"/>
            <a:chExt cx="1140480" cy="752040"/>
          </a:xfrm>
        </p:grpSpPr>
        <p:sp>
          <p:nvSpPr>
            <p:cNvPr id="657" name="object 242"/>
            <p:cNvSpPr/>
            <p:nvPr/>
          </p:nvSpPr>
          <p:spPr>
            <a:xfrm flipV="1">
              <a:off x="719280" y="6576480"/>
              <a:ext cx="421200" cy="275760"/>
            </a:xfrm>
            <a:custGeom>
              <a:avLst/>
              <a:gdLst>
                <a:gd name="textAreaLeft" fmla="*/ 0 w 421200"/>
                <a:gd name="textAreaRight" fmla="*/ 429840 w 421200"/>
                <a:gd name="textAreaTop" fmla="*/ -1440 h 275760"/>
                <a:gd name="textAreaBottom" fmla="*/ 283680 h 275760"/>
              </a:gdLst>
              <a:ahLst/>
              <a:rect l="textAreaLeft" t="textAreaTop" r="textAreaRight" b="textAreaBottom"/>
              <a:pathLst>
                <a:path w="429895" h="248285">
                  <a:moveTo>
                    <a:pt x="429731" y="0"/>
                  </a:moveTo>
                  <a:lnTo>
                    <a:pt x="0" y="0"/>
                  </a:lnTo>
                  <a:lnTo>
                    <a:pt x="0" y="248094"/>
                  </a:lnTo>
                  <a:lnTo>
                    <a:pt x="429731" y="0"/>
                  </a:lnTo>
                  <a:close/>
                </a:path>
              </a:pathLst>
            </a:custGeom>
            <a:solidFill>
              <a:srgbClr val="ffc70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58" name="object 243"/>
            <p:cNvSpPr/>
            <p:nvPr/>
          </p:nvSpPr>
          <p:spPr>
            <a:xfrm flipV="1">
              <a:off x="0" y="6100200"/>
              <a:ext cx="710640" cy="752040"/>
            </a:xfrm>
            <a:custGeom>
              <a:avLst/>
              <a:gdLst>
                <a:gd name="textAreaLeft" fmla="*/ 0 w 710640"/>
                <a:gd name="textAreaRight" fmla="*/ 719280 w 710640"/>
                <a:gd name="textAreaTop" fmla="*/ 1440 h 752040"/>
                <a:gd name="textAreaBottom" fmla="*/ 762840 h 752040"/>
              </a:gdLst>
              <a:ahLst/>
              <a:rect l="textAreaLeft" t="textAreaTop" r="textAreaRight" b="textAreaBottom"/>
              <a:pathLst>
                <a:path w="719454" h="663575">
                  <a:moveTo>
                    <a:pt x="719277" y="0"/>
                  </a:moveTo>
                  <a:lnTo>
                    <a:pt x="289585" y="0"/>
                  </a:lnTo>
                  <a:lnTo>
                    <a:pt x="0" y="0"/>
                  </a:lnTo>
                  <a:lnTo>
                    <a:pt x="0" y="663346"/>
                  </a:lnTo>
                  <a:lnTo>
                    <a:pt x="719277" y="248094"/>
                  </a:lnTo>
                  <a:lnTo>
                    <a:pt x="719277" y="0"/>
                  </a:lnTo>
                  <a:close/>
                </a:path>
              </a:pathLst>
            </a:custGeom>
            <a:solidFill>
              <a:srgbClr val="35b0e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659" name="object 244"/>
          <p:cNvGrpSpPr/>
          <p:nvPr/>
        </p:nvGrpSpPr>
        <p:grpSpPr>
          <a:xfrm>
            <a:off x="719280" y="6100560"/>
            <a:ext cx="1429920" cy="752040"/>
            <a:chOff x="719280" y="6100560"/>
            <a:chExt cx="1429920" cy="752040"/>
          </a:xfrm>
        </p:grpSpPr>
        <p:sp>
          <p:nvSpPr>
            <p:cNvPr id="660" name="object 245"/>
            <p:cNvSpPr/>
            <p:nvPr/>
          </p:nvSpPr>
          <p:spPr>
            <a:xfrm flipV="1">
              <a:off x="1438560" y="6100200"/>
              <a:ext cx="710640" cy="752040"/>
            </a:xfrm>
            <a:custGeom>
              <a:avLst/>
              <a:gdLst>
                <a:gd name="textAreaLeft" fmla="*/ 0 w 710640"/>
                <a:gd name="textAreaRight" fmla="*/ 719280 w 710640"/>
                <a:gd name="textAreaTop" fmla="*/ 1440 h 752040"/>
                <a:gd name="textAreaBottom" fmla="*/ 762840 h 752040"/>
              </a:gdLst>
              <a:ahLst/>
              <a:rect l="textAreaLeft" t="textAreaTop" r="textAreaRight" b="textAreaBottom"/>
              <a:pathLst>
                <a:path w="719454" h="663575">
                  <a:moveTo>
                    <a:pt x="719277" y="0"/>
                  </a:moveTo>
                  <a:lnTo>
                    <a:pt x="289534" y="0"/>
                  </a:lnTo>
                  <a:lnTo>
                    <a:pt x="0" y="0"/>
                  </a:lnTo>
                  <a:lnTo>
                    <a:pt x="0" y="663371"/>
                  </a:lnTo>
                  <a:lnTo>
                    <a:pt x="719277" y="248119"/>
                  </a:lnTo>
                  <a:lnTo>
                    <a:pt x="719277" y="0"/>
                  </a:lnTo>
                  <a:close/>
                </a:path>
              </a:pathLst>
            </a:custGeom>
            <a:solidFill>
              <a:srgbClr val="03873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61" name="object 246"/>
            <p:cNvSpPr/>
            <p:nvPr/>
          </p:nvSpPr>
          <p:spPr>
            <a:xfrm flipV="1">
              <a:off x="719280" y="6100200"/>
              <a:ext cx="710640" cy="752040"/>
            </a:xfrm>
            <a:custGeom>
              <a:avLst/>
              <a:gdLst>
                <a:gd name="textAreaLeft" fmla="*/ 0 w 710640"/>
                <a:gd name="textAreaRight" fmla="*/ 719280 w 710640"/>
                <a:gd name="textAreaTop" fmla="*/ 1440 h 752040"/>
                <a:gd name="textAreaBottom" fmla="*/ 762840 h 752040"/>
              </a:gdLst>
              <a:ahLst/>
              <a:rect l="textAreaLeft" t="textAreaTop" r="textAreaRight" b="textAreaBottom"/>
              <a:pathLst>
                <a:path w="719454" h="663575">
                  <a:moveTo>
                    <a:pt x="719275" y="0"/>
                  </a:moveTo>
                  <a:lnTo>
                    <a:pt x="429724" y="0"/>
                  </a:lnTo>
                  <a:lnTo>
                    <a:pt x="0" y="248094"/>
                  </a:lnTo>
                  <a:lnTo>
                    <a:pt x="719275" y="663375"/>
                  </a:lnTo>
                  <a:lnTo>
                    <a:pt x="719275" y="0"/>
                  </a:lnTo>
                  <a:close/>
                </a:path>
              </a:pathLst>
            </a:custGeom>
            <a:solidFill>
              <a:srgbClr val="ffc70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662" name="object 247"/>
          <p:cNvSpPr/>
          <p:nvPr/>
        </p:nvSpPr>
        <p:spPr>
          <a:xfrm flipV="1">
            <a:off x="2877120" y="6100200"/>
            <a:ext cx="710640" cy="752040"/>
          </a:xfrm>
          <a:custGeom>
            <a:avLst/>
            <a:gdLst>
              <a:gd name="textAreaLeft" fmla="*/ 0 w 710640"/>
              <a:gd name="textAreaRight" fmla="*/ 719280 w 710640"/>
              <a:gd name="textAreaTop" fmla="*/ 1440 h 752040"/>
              <a:gd name="textAreaBottom" fmla="*/ 762840 h 75204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63" name="object 248"/>
          <p:cNvSpPr/>
          <p:nvPr/>
        </p:nvSpPr>
        <p:spPr>
          <a:xfrm flipV="1">
            <a:off x="3596400" y="6100200"/>
            <a:ext cx="710640" cy="752040"/>
          </a:xfrm>
          <a:custGeom>
            <a:avLst/>
            <a:gdLst>
              <a:gd name="textAreaLeft" fmla="*/ 0 w 710640"/>
              <a:gd name="textAreaRight" fmla="*/ 719280 w 710640"/>
              <a:gd name="textAreaTop" fmla="*/ 1440 h 752040"/>
              <a:gd name="textAreaBottom" fmla="*/ 762840 h 75204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64" name="CustomShape 138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665" name="CustomShape 139"/>
          <p:cNvSpPr/>
          <p:nvPr/>
        </p:nvSpPr>
        <p:spPr>
          <a:xfrm>
            <a:off x="1676160" y="152280"/>
            <a:ext cx="9134280" cy="4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666" name="CustomShape 140"/>
          <p:cNvSpPr/>
          <p:nvPr/>
        </p:nvSpPr>
        <p:spPr>
          <a:xfrm>
            <a:off x="1676160" y="609480"/>
            <a:ext cx="913428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44280" bIns="-4428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pic>
        <p:nvPicPr>
          <p:cNvPr id="667" name="Рисунок 7" descr=""/>
          <p:cNvPicPr/>
          <p:nvPr/>
        </p:nvPicPr>
        <p:blipFill>
          <a:blip r:embed="rId1"/>
          <a:stretch/>
        </p:blipFill>
        <p:spPr>
          <a:xfrm>
            <a:off x="7464240" y="1772640"/>
            <a:ext cx="4725000" cy="3569400"/>
          </a:xfrm>
          <a:prstGeom prst="rect">
            <a:avLst/>
          </a:prstGeom>
          <a:ln w="0">
            <a:noFill/>
          </a:ln>
        </p:spPr>
      </p:pic>
      <p:pic>
        <p:nvPicPr>
          <p:cNvPr id="668" name="Рисунок 8" descr=""/>
          <p:cNvPicPr/>
          <p:nvPr/>
        </p:nvPicPr>
        <p:blipFill>
          <a:blip r:embed="rId2"/>
          <a:srcRect l="0" t="26496" r="0" b="0"/>
          <a:stretch/>
        </p:blipFill>
        <p:spPr>
          <a:xfrm>
            <a:off x="7464240" y="0"/>
            <a:ext cx="4725000" cy="2490120"/>
          </a:xfrm>
          <a:prstGeom prst="rect">
            <a:avLst/>
          </a:prstGeom>
          <a:ln w="0">
            <a:noFill/>
          </a:ln>
        </p:spPr>
      </p:pic>
      <p:sp>
        <p:nvSpPr>
          <p:cNvPr id="669" name="Text Box 1"/>
          <p:cNvSpPr/>
          <p:nvPr/>
        </p:nvSpPr>
        <p:spPr>
          <a:xfrm>
            <a:off x="263520" y="908640"/>
            <a:ext cx="6141240" cy="12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914400">
              <a:lnSpc>
                <a:spcPct val="93000"/>
              </a:lnSpc>
              <a:spcBef>
                <a:spcPts val="400"/>
              </a:spcBef>
              <a:spcAft>
                <a:spcPts val="400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Open Sans"/>
                <a:ea typeface="DejaVu Sans"/>
              </a:rPr>
              <a:t>Посещение участниками СВО и их семьями учреждений культуры (спектаклей) на безвозмездной  основе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70" name="Прямоугольник 6"/>
          <p:cNvSpPr/>
          <p:nvPr/>
        </p:nvSpPr>
        <p:spPr>
          <a:xfrm>
            <a:off x="191520" y="3357000"/>
            <a:ext cx="7197840" cy="283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marL="216000" indent="-216000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  <a:ea typeface="DejaVu Sans"/>
              </a:rPr>
              <a:t>Региональные благотворительные акции «Тепло для солдата».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marL="216000" indent="-216000" defTabSz="91440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marL="216000" indent="-216000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Open Sans"/>
                <a:ea typeface="DejaVu Sans"/>
              </a:rPr>
              <a:t>Во всех библиотеках и Домах культуры муниципальных округов организованы клубные формирования по содействию СВО. Работниками культуры организуются благотворительные концерты, изготавливаются маскировочные сети и другие вещи. Издан литературный сборник  «О СВОих».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71" name="Прямоугольник 34"/>
          <p:cNvSpPr/>
          <p:nvPr/>
        </p:nvSpPr>
        <p:spPr>
          <a:xfrm>
            <a:off x="407520" y="2061000"/>
            <a:ext cx="6909840" cy="131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i="1" lang="ru-RU" sz="2000" spc="-1" strike="noStrike">
                <a:solidFill>
                  <a:srgbClr val="000000"/>
                </a:solidFill>
                <a:latin typeface="Open Sans"/>
                <a:ea typeface="DejaVu Sans"/>
              </a:rPr>
              <a:t>В День защиты детей в театре кукол «Гулливер» организованы экскурсия и спектакль «Гуси-лебеди». Всего в прошлом году организовано 19 благотворительных спектаклей.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672" name="Рисунок 14" descr=""/>
          <p:cNvPicPr/>
          <p:nvPr/>
        </p:nvPicPr>
        <p:blipFill>
          <a:blip r:embed="rId3"/>
          <a:stretch/>
        </p:blipFill>
        <p:spPr>
          <a:xfrm>
            <a:off x="7464240" y="4437000"/>
            <a:ext cx="4725000" cy="2418120"/>
          </a:xfrm>
          <a:prstGeom prst="rect">
            <a:avLst/>
          </a:prstGeom>
          <a:ln w="0">
            <a:noFill/>
          </a:ln>
        </p:spPr>
      </p:pic>
      <p:sp>
        <p:nvSpPr>
          <p:cNvPr id="673" name="Прямоугольник 26"/>
          <p:cNvSpPr/>
          <p:nvPr/>
        </p:nvSpPr>
        <p:spPr>
          <a:xfrm>
            <a:off x="11627280" y="6476040"/>
            <a:ext cx="432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Microsoft YaHei"/>
              </a:rPr>
              <a:t>23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CustomShape 60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675" name="object 111"/>
          <p:cNvSpPr/>
          <p:nvPr/>
        </p:nvSpPr>
        <p:spPr>
          <a:xfrm>
            <a:off x="0" y="465480"/>
            <a:ext cx="1029600" cy="1211040"/>
          </a:xfrm>
          <a:custGeom>
            <a:avLst/>
            <a:gdLst>
              <a:gd name="textAreaLeft" fmla="*/ 0 w 1029600"/>
              <a:gd name="textAreaRight" fmla="*/ 1038240 w 1029600"/>
              <a:gd name="textAreaTop" fmla="*/ 0 h 1211040"/>
              <a:gd name="textAreaBottom" fmla="*/ 1219680 h 1211040"/>
            </a:gdLst>
            <a:ahLst/>
            <a:rect l="textAreaLeft" t="textAreaTop" r="textAreaRight" b="textAreaBottom"/>
            <a:pathLst>
              <a:path w="1038225" h="1219835">
                <a:moveTo>
                  <a:pt x="1234" y="0"/>
                </a:moveTo>
                <a:lnTo>
                  <a:pt x="0" y="1219683"/>
                </a:lnTo>
                <a:lnTo>
                  <a:pt x="1037775" y="607997"/>
                </a:lnTo>
                <a:lnTo>
                  <a:pt x="1234" y="0"/>
                </a:lnTo>
                <a:close/>
              </a:path>
            </a:pathLst>
          </a:custGeom>
          <a:solidFill>
            <a:srgbClr val="35b0e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76" name="CustomShape 96"/>
          <p:cNvSpPr/>
          <p:nvPr/>
        </p:nvSpPr>
        <p:spPr>
          <a:xfrm>
            <a:off x="360000" y="180000"/>
            <a:ext cx="7721640" cy="743760"/>
          </a:xfrm>
          <a:custGeom>
            <a:avLst/>
            <a:gdLst>
              <a:gd name="textAreaLeft" fmla="*/ 0 w 7721640"/>
              <a:gd name="textAreaRight" fmla="*/ 7730280 w 7721640"/>
              <a:gd name="textAreaTop" fmla="*/ 0 h 743760"/>
              <a:gd name="textAreaBottom" fmla="*/ 750600 h 743760"/>
            </a:gdLst>
            <a:ah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8840" rIns="78840" tIns="39600" bIns="3960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ru-RU" sz="2000" spc="-1" strike="noStrike">
                <a:solidFill>
                  <a:srgbClr val="2f5597"/>
                </a:solidFill>
                <a:latin typeface="Arial"/>
                <a:ea typeface="Microsoft YaHei"/>
              </a:rPr>
              <a:t>Меры поддержки работодателям при трудоустройстве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77" name="object 112"/>
          <p:cNvSpPr/>
          <p:nvPr/>
        </p:nvSpPr>
        <p:spPr>
          <a:xfrm>
            <a:off x="10033920" y="0"/>
            <a:ext cx="710640" cy="654840"/>
          </a:xfrm>
          <a:custGeom>
            <a:avLst/>
            <a:gdLst>
              <a:gd name="textAreaLeft" fmla="*/ 0 w 710640"/>
              <a:gd name="textAreaRight" fmla="*/ 719280 w 710640"/>
              <a:gd name="textAreaTop" fmla="*/ 0 h 654840"/>
              <a:gd name="textAreaBottom" fmla="*/ 663480 h 654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78" name="object 113"/>
          <p:cNvSpPr/>
          <p:nvPr/>
        </p:nvSpPr>
        <p:spPr>
          <a:xfrm>
            <a:off x="11042640" y="0"/>
            <a:ext cx="421200" cy="239760"/>
          </a:xfrm>
          <a:custGeom>
            <a:avLst/>
            <a:gdLst>
              <a:gd name="textAreaLeft" fmla="*/ 0 w 421200"/>
              <a:gd name="textAreaRight" fmla="*/ 429840 w 421200"/>
              <a:gd name="textAreaTop" fmla="*/ 0 h 239760"/>
              <a:gd name="textAreaBottom" fmla="*/ 248400 h 23976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grpSp>
        <p:nvGrpSpPr>
          <p:cNvPr id="679" name="object 114"/>
          <p:cNvGrpSpPr/>
          <p:nvPr/>
        </p:nvGrpSpPr>
        <p:grpSpPr>
          <a:xfrm>
            <a:off x="7876080" y="0"/>
            <a:ext cx="1140480" cy="654840"/>
            <a:chOff x="7876080" y="0"/>
            <a:chExt cx="1140480" cy="654840"/>
          </a:xfrm>
        </p:grpSpPr>
        <p:sp>
          <p:nvSpPr>
            <p:cNvPr id="680" name="object 115"/>
            <p:cNvSpPr/>
            <p:nvPr/>
          </p:nvSpPr>
          <p:spPr>
            <a:xfrm>
              <a:off x="8595360" y="0"/>
              <a:ext cx="421200" cy="239760"/>
            </a:xfrm>
            <a:custGeom>
              <a:avLst/>
              <a:gdLst>
                <a:gd name="textAreaLeft" fmla="*/ 0 w 421200"/>
                <a:gd name="textAreaRight" fmla="*/ 429840 w 421200"/>
                <a:gd name="textAreaTop" fmla="*/ 0 h 239760"/>
                <a:gd name="textAreaBottom" fmla="*/ 248400 h 239760"/>
              </a:gdLst>
              <a:ahLst/>
              <a:rect l="textAreaLeft" t="textAreaTop" r="textAreaRight" b="textAreaBottom"/>
              <a:pathLst>
                <a:path w="429895" h="248285">
                  <a:moveTo>
                    <a:pt x="429731" y="0"/>
                  </a:moveTo>
                  <a:lnTo>
                    <a:pt x="0" y="0"/>
                  </a:lnTo>
                  <a:lnTo>
                    <a:pt x="0" y="248094"/>
                  </a:lnTo>
                  <a:lnTo>
                    <a:pt x="429731" y="0"/>
                  </a:lnTo>
                  <a:close/>
                </a:path>
              </a:pathLst>
            </a:custGeom>
            <a:solidFill>
              <a:srgbClr val="ffc70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81" name="object 116"/>
            <p:cNvSpPr/>
            <p:nvPr/>
          </p:nvSpPr>
          <p:spPr>
            <a:xfrm>
              <a:off x="7876080" y="0"/>
              <a:ext cx="710640" cy="654840"/>
            </a:xfrm>
            <a:custGeom>
              <a:avLst/>
              <a:gdLst>
                <a:gd name="textAreaLeft" fmla="*/ 0 w 710640"/>
                <a:gd name="textAreaRight" fmla="*/ 719280 w 710640"/>
                <a:gd name="textAreaTop" fmla="*/ 0 h 654840"/>
                <a:gd name="textAreaBottom" fmla="*/ 663480 h 654840"/>
              </a:gdLst>
              <a:ahLst/>
              <a:rect l="textAreaLeft" t="textAreaTop" r="textAreaRight" b="textAreaBottom"/>
              <a:pathLst>
                <a:path w="719454" h="663575">
                  <a:moveTo>
                    <a:pt x="719277" y="0"/>
                  </a:moveTo>
                  <a:lnTo>
                    <a:pt x="289585" y="0"/>
                  </a:lnTo>
                  <a:lnTo>
                    <a:pt x="0" y="0"/>
                  </a:lnTo>
                  <a:lnTo>
                    <a:pt x="0" y="663346"/>
                  </a:lnTo>
                  <a:lnTo>
                    <a:pt x="719277" y="248094"/>
                  </a:lnTo>
                  <a:lnTo>
                    <a:pt x="719277" y="0"/>
                  </a:lnTo>
                  <a:close/>
                </a:path>
              </a:pathLst>
            </a:custGeom>
            <a:solidFill>
              <a:srgbClr val="35b0e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682" name="object 117"/>
          <p:cNvGrpSpPr/>
          <p:nvPr/>
        </p:nvGrpSpPr>
        <p:grpSpPr>
          <a:xfrm>
            <a:off x="8595360" y="0"/>
            <a:ext cx="1429920" cy="654840"/>
            <a:chOff x="8595360" y="0"/>
            <a:chExt cx="1429920" cy="654840"/>
          </a:xfrm>
        </p:grpSpPr>
        <p:sp>
          <p:nvSpPr>
            <p:cNvPr id="683" name="object 118"/>
            <p:cNvSpPr/>
            <p:nvPr/>
          </p:nvSpPr>
          <p:spPr>
            <a:xfrm>
              <a:off x="9314640" y="0"/>
              <a:ext cx="710640" cy="654840"/>
            </a:xfrm>
            <a:custGeom>
              <a:avLst/>
              <a:gdLst>
                <a:gd name="textAreaLeft" fmla="*/ 0 w 710640"/>
                <a:gd name="textAreaRight" fmla="*/ 719280 w 710640"/>
                <a:gd name="textAreaTop" fmla="*/ 0 h 654840"/>
                <a:gd name="textAreaBottom" fmla="*/ 663480 h 654840"/>
              </a:gdLst>
              <a:ahLst/>
              <a:rect l="textAreaLeft" t="textAreaTop" r="textAreaRight" b="textAreaBottom"/>
              <a:pathLst>
                <a:path w="719454" h="663575">
                  <a:moveTo>
                    <a:pt x="719277" y="0"/>
                  </a:moveTo>
                  <a:lnTo>
                    <a:pt x="289534" y="0"/>
                  </a:lnTo>
                  <a:lnTo>
                    <a:pt x="0" y="0"/>
                  </a:lnTo>
                  <a:lnTo>
                    <a:pt x="0" y="663371"/>
                  </a:lnTo>
                  <a:lnTo>
                    <a:pt x="719277" y="248119"/>
                  </a:lnTo>
                  <a:lnTo>
                    <a:pt x="719277" y="0"/>
                  </a:lnTo>
                  <a:close/>
                </a:path>
              </a:pathLst>
            </a:custGeom>
            <a:solidFill>
              <a:srgbClr val="03873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84" name="object 119"/>
            <p:cNvSpPr/>
            <p:nvPr/>
          </p:nvSpPr>
          <p:spPr>
            <a:xfrm>
              <a:off x="8595360" y="0"/>
              <a:ext cx="710640" cy="654840"/>
            </a:xfrm>
            <a:custGeom>
              <a:avLst/>
              <a:gdLst>
                <a:gd name="textAreaLeft" fmla="*/ 0 w 710640"/>
                <a:gd name="textAreaRight" fmla="*/ 719280 w 710640"/>
                <a:gd name="textAreaTop" fmla="*/ 0 h 654840"/>
                <a:gd name="textAreaBottom" fmla="*/ 663480 h 654840"/>
              </a:gdLst>
              <a:ahLst/>
              <a:rect l="textAreaLeft" t="textAreaTop" r="textAreaRight" b="textAreaBottom"/>
              <a:pathLst>
                <a:path w="719454" h="663575">
                  <a:moveTo>
                    <a:pt x="719275" y="0"/>
                  </a:moveTo>
                  <a:lnTo>
                    <a:pt x="429724" y="0"/>
                  </a:lnTo>
                  <a:lnTo>
                    <a:pt x="0" y="248094"/>
                  </a:lnTo>
                  <a:lnTo>
                    <a:pt x="719275" y="663375"/>
                  </a:lnTo>
                  <a:lnTo>
                    <a:pt x="719275" y="0"/>
                  </a:lnTo>
                  <a:close/>
                </a:path>
              </a:pathLst>
            </a:custGeom>
            <a:solidFill>
              <a:srgbClr val="ffc70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685" name="object 120"/>
          <p:cNvSpPr/>
          <p:nvPr/>
        </p:nvSpPr>
        <p:spPr>
          <a:xfrm>
            <a:off x="10753200" y="0"/>
            <a:ext cx="710640" cy="654840"/>
          </a:xfrm>
          <a:custGeom>
            <a:avLst/>
            <a:gdLst>
              <a:gd name="textAreaLeft" fmla="*/ 0 w 710640"/>
              <a:gd name="textAreaRight" fmla="*/ 719280 w 710640"/>
              <a:gd name="textAreaTop" fmla="*/ 0 h 654840"/>
              <a:gd name="textAreaBottom" fmla="*/ 663480 h 65484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86" name="object 121"/>
          <p:cNvSpPr/>
          <p:nvPr/>
        </p:nvSpPr>
        <p:spPr>
          <a:xfrm>
            <a:off x="11472480" y="0"/>
            <a:ext cx="710640" cy="654840"/>
          </a:xfrm>
          <a:custGeom>
            <a:avLst/>
            <a:gdLst>
              <a:gd name="textAreaLeft" fmla="*/ 0 w 710640"/>
              <a:gd name="textAreaRight" fmla="*/ 719280 w 710640"/>
              <a:gd name="textAreaTop" fmla="*/ 0 h 654840"/>
              <a:gd name="textAreaBottom" fmla="*/ 663480 h 65484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87" name="CustomShape 97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688" name="CustomShape 98"/>
          <p:cNvSpPr/>
          <p:nvPr/>
        </p:nvSpPr>
        <p:spPr>
          <a:xfrm>
            <a:off x="1676160" y="152280"/>
            <a:ext cx="9134280" cy="4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689" name="CustomShape 99"/>
          <p:cNvSpPr/>
          <p:nvPr/>
        </p:nvSpPr>
        <p:spPr>
          <a:xfrm>
            <a:off x="1676160" y="609480"/>
            <a:ext cx="913428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44280" bIns="-4428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690" name="TextBox 455"/>
          <p:cNvSpPr/>
          <p:nvPr/>
        </p:nvSpPr>
        <p:spPr>
          <a:xfrm>
            <a:off x="7740000" y="783720"/>
            <a:ext cx="4316040" cy="128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rgbClr val="00000a"/>
                </a:solidFill>
                <a:latin typeface="ARial"/>
                <a:ea typeface="Times New Roman"/>
              </a:rPr>
              <a:t>Фонд пенсионного и социального страхования России  при трудоустройстве данной категории граждан (3 МРОТ, увеличенных на уральский коэффициент и страховые взносы; выплачивается тремя частями через 1, 3 и 6 месяцев после трудоустройства гражданина) и для возмещения затрат на оснащение рабочего места для граждан с инвалидностью (до 200 тыс. рублей). 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91" name="TextBox 456"/>
          <p:cNvSpPr/>
          <p:nvPr/>
        </p:nvSpPr>
        <p:spPr>
          <a:xfrm>
            <a:off x="7740000" y="2124000"/>
            <a:ext cx="4316040" cy="230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rgbClr val="00000a"/>
                </a:solidFill>
                <a:latin typeface="ARial"/>
                <a:ea typeface="Times New Roman"/>
              </a:rPr>
              <a:t>Проводятся ярмарки вакансий и гарантированные собеседования с работодателями.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rgbClr val="00000a"/>
                </a:solidFill>
                <a:latin typeface="ARial"/>
                <a:ea typeface="Times New Roman"/>
              </a:rPr>
              <a:t>Взаимодействие с фондом «Защитники Отечества»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rgbClr val="00000a"/>
                </a:solidFill>
                <a:latin typeface="ARial"/>
                <a:ea typeface="Times New Roman"/>
              </a:rPr>
              <a:t>- проведены обучающие семинары для социальных координаторов Фонда;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rgbClr val="00000a"/>
                </a:solidFill>
                <a:latin typeface="ARial"/>
                <a:ea typeface="Times New Roman"/>
              </a:rPr>
              <a:t>- организованы еженедельные приемы специалистов службы занятости на площадке Фонда в городе Кургане по консультированию граждан в части поиска работы и переобучению;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rgbClr val="00000a"/>
                </a:solidFill>
                <a:latin typeface="ARial"/>
                <a:ea typeface="Times New Roman"/>
              </a:rPr>
              <a:t>- в рамках Всероссийской ярмарки трудоустройства проводятся региональные форумы вакансий и трудовой адаптации участников СВО и членов их семей.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92" name="Прямоугольник 19"/>
          <p:cNvSpPr/>
          <p:nvPr/>
        </p:nvSpPr>
        <p:spPr>
          <a:xfrm>
            <a:off x="11738160" y="6516000"/>
            <a:ext cx="432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24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93" name="TextBox 458"/>
          <p:cNvSpPr/>
          <p:nvPr/>
        </p:nvSpPr>
        <p:spPr>
          <a:xfrm>
            <a:off x="7848000" y="4557960"/>
            <a:ext cx="4136040" cy="204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rgbClr val="00000a"/>
                </a:solidFill>
                <a:latin typeface="ARial"/>
                <a:ea typeface="DejaVu Sans"/>
              </a:rPr>
              <a:t>Создание на базе Центра занятости «Мультицентра по трудовой интеграции участников СВО»: 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rgbClr val="00000a"/>
                </a:solidFill>
                <a:latin typeface="ARial"/>
                <a:ea typeface="DejaVu Sans"/>
              </a:rPr>
              <a:t>- создание системы сопровождение работодателей, у которых задействованы работники-участники СВО, оказание помощи по инжинирингу рабочего места с использованием интерактивной платформы виртуальных 3D моделей рабочих мест для граждан с ОВЗ, учитывая их профессии и вид заболевания, и по расчету затрат, организация наставничества и т.д.; 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rgbClr val="00000a"/>
                </a:solidFill>
                <a:latin typeface="ARial"/>
                <a:ea typeface="DejaVu Sans"/>
              </a:rPr>
              <a:t>- разработка стандарта оказания услуг ЦЗН для граждан-участников СВО, в т.ч. по дальнейшему сопровождению в течение 6-ти месяцев после трудоустройства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694" name="Рисунок 459" descr=""/>
          <p:cNvPicPr/>
          <p:nvPr/>
        </p:nvPicPr>
        <p:blipFill>
          <a:blip r:embed="rId1"/>
          <a:stretch/>
        </p:blipFill>
        <p:spPr>
          <a:xfrm>
            <a:off x="-16560" y="0"/>
            <a:ext cx="7621920" cy="6854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CustomShape 169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696" name="CustomShape 171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697" name="CustomShape 172"/>
          <p:cNvSpPr/>
          <p:nvPr/>
        </p:nvSpPr>
        <p:spPr>
          <a:xfrm>
            <a:off x="1676160" y="152280"/>
            <a:ext cx="9134280" cy="4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698" name="CustomShape 173"/>
          <p:cNvSpPr/>
          <p:nvPr/>
        </p:nvSpPr>
        <p:spPr>
          <a:xfrm>
            <a:off x="1676160" y="609480"/>
            <a:ext cx="913428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44280" bIns="-4428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699" name="Прямоугольник 28"/>
          <p:cNvSpPr/>
          <p:nvPr/>
        </p:nvSpPr>
        <p:spPr>
          <a:xfrm>
            <a:off x="11737800" y="6372000"/>
            <a:ext cx="432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25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00" name="Прямоугольник 79"/>
          <p:cNvSpPr/>
          <p:nvPr/>
        </p:nvSpPr>
        <p:spPr>
          <a:xfrm>
            <a:off x="3895200" y="6372000"/>
            <a:ext cx="306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01" name="object 387"/>
          <p:cNvSpPr/>
          <p:nvPr/>
        </p:nvSpPr>
        <p:spPr>
          <a:xfrm flipV="1">
            <a:off x="215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702" name="object 388"/>
          <p:cNvSpPr/>
          <p:nvPr/>
        </p:nvSpPr>
        <p:spPr>
          <a:xfrm flipV="1">
            <a:off x="316404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703" name="object 389"/>
          <p:cNvSpPr/>
          <p:nvPr/>
        </p:nvSpPr>
        <p:spPr>
          <a:xfrm flipV="1">
            <a:off x="72000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31" y="0"/>
                </a:moveTo>
                <a:lnTo>
                  <a:pt x="0" y="0"/>
                </a:lnTo>
                <a:lnTo>
                  <a:pt x="0" y="248094"/>
                </a:lnTo>
                <a:lnTo>
                  <a:pt x="429731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704" name="object 390"/>
          <p:cNvSpPr/>
          <p:nvPr/>
        </p:nvSpPr>
        <p:spPr>
          <a:xfrm flipV="1">
            <a:off x="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85" y="0"/>
                </a:lnTo>
                <a:lnTo>
                  <a:pt x="0" y="0"/>
                </a:lnTo>
                <a:lnTo>
                  <a:pt x="0" y="663346"/>
                </a:lnTo>
                <a:lnTo>
                  <a:pt x="719277" y="248094"/>
                </a:lnTo>
                <a:lnTo>
                  <a:pt x="719277" y="0"/>
                </a:lnTo>
                <a:close/>
              </a:path>
            </a:pathLst>
          </a:custGeom>
          <a:solidFill>
            <a:srgbClr val="35b0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705" name="object 391"/>
          <p:cNvSpPr/>
          <p:nvPr/>
        </p:nvSpPr>
        <p:spPr>
          <a:xfrm flipV="1">
            <a:off x="143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34" y="0"/>
                </a:lnTo>
                <a:lnTo>
                  <a:pt x="0" y="0"/>
                </a:lnTo>
                <a:lnTo>
                  <a:pt x="0" y="663371"/>
                </a:lnTo>
                <a:lnTo>
                  <a:pt x="719277" y="248119"/>
                </a:lnTo>
                <a:lnTo>
                  <a:pt x="71927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706" name="object 392"/>
          <p:cNvSpPr/>
          <p:nvPr/>
        </p:nvSpPr>
        <p:spPr>
          <a:xfrm flipV="1">
            <a:off x="72000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24" y="0"/>
                </a:lnTo>
                <a:lnTo>
                  <a:pt x="0" y="248094"/>
                </a:lnTo>
                <a:lnTo>
                  <a:pt x="719275" y="663375"/>
                </a:lnTo>
                <a:lnTo>
                  <a:pt x="719275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707" name="object 393"/>
          <p:cNvSpPr/>
          <p:nvPr/>
        </p:nvSpPr>
        <p:spPr>
          <a:xfrm flipV="1">
            <a:off x="287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708" name="object 394"/>
          <p:cNvSpPr/>
          <p:nvPr/>
        </p:nvSpPr>
        <p:spPr>
          <a:xfrm flipV="1">
            <a:off x="359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grpSp>
        <p:nvGrpSpPr>
          <p:cNvPr id="709" name="Объединение 20"/>
          <p:cNvGrpSpPr/>
          <p:nvPr/>
        </p:nvGrpSpPr>
        <p:grpSpPr>
          <a:xfrm>
            <a:off x="-720" y="205560"/>
            <a:ext cx="874080" cy="1086840"/>
            <a:chOff x="-720" y="205560"/>
            <a:chExt cx="874080" cy="1086840"/>
          </a:xfrm>
        </p:grpSpPr>
        <p:sp>
          <p:nvSpPr>
            <p:cNvPr id="710" name="曲线 43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10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fe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711" name="曲线 44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600" y="10795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10795"/>
                  </a:lnTo>
                  <a:close/>
                </a:path>
              </a:pathLst>
            </a:custGeom>
            <a:noFill/>
            <a:ln w="9359">
              <a:solidFill>
                <a:srgbClr val="34afe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</p:grpSp>
      <p:sp>
        <p:nvSpPr>
          <p:cNvPr id="712" name="Прямоугольники 65"/>
          <p:cNvSpPr/>
          <p:nvPr/>
        </p:nvSpPr>
        <p:spPr>
          <a:xfrm>
            <a:off x="335520" y="93600"/>
            <a:ext cx="5961960" cy="38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111600" bIns="43560" anchor="t">
            <a:spAutoFit/>
          </a:bodyPr>
          <a:p>
            <a:pPr marL="15120" algn="ctr" defTabSz="914400">
              <a:lnSpc>
                <a:spcPct val="77000"/>
              </a:lnSpc>
              <a:spcBef>
                <a:spcPts val="879"/>
              </a:spcBef>
            </a:pPr>
            <a:r>
              <a:rPr b="1" lang="ru-RU" sz="2000" spc="-111" strike="noStrike">
                <a:solidFill>
                  <a:srgbClr val="014fa2"/>
                </a:solidFill>
                <a:latin typeface="Arial Narrow"/>
                <a:ea typeface="Arial"/>
              </a:rPr>
              <a:t>РЕГИОНАЛЬНЫЕ И МУНИЦИПАЛЬНЫЕ МЕРЫ ПОДДЕРЖКИ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713" name="Рисунок 9" descr=""/>
          <p:cNvPicPr/>
          <p:nvPr/>
        </p:nvPicPr>
        <p:blipFill>
          <a:blip r:embed="rId1"/>
          <a:stretch/>
        </p:blipFill>
        <p:spPr>
          <a:xfrm>
            <a:off x="123120" y="2088000"/>
            <a:ext cx="1206360" cy="1257480"/>
          </a:xfrm>
          <a:prstGeom prst="rect">
            <a:avLst/>
          </a:prstGeom>
          <a:ln w="0">
            <a:noFill/>
          </a:ln>
        </p:spPr>
      </p:pic>
      <p:sp>
        <p:nvSpPr>
          <p:cNvPr id="714" name=""/>
          <p:cNvSpPr/>
          <p:nvPr/>
        </p:nvSpPr>
        <p:spPr>
          <a:xfrm>
            <a:off x="1691640" y="126000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9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финансовых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15" name=""/>
          <p:cNvSpPr/>
          <p:nvPr/>
        </p:nvSpPr>
        <p:spPr>
          <a:xfrm>
            <a:off x="1691640" y="184464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7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мер поддержки по земле и жилью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16" name=""/>
          <p:cNvSpPr/>
          <p:nvPr/>
        </p:nvSpPr>
        <p:spPr>
          <a:xfrm>
            <a:off x="1691640" y="287568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6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образовательных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17" name=""/>
          <p:cNvSpPr/>
          <p:nvPr/>
        </p:nvSpPr>
        <p:spPr>
          <a:xfrm>
            <a:off x="1691640" y="313632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5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организационных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18" name=""/>
          <p:cNvSpPr/>
          <p:nvPr/>
        </p:nvSpPr>
        <p:spPr>
          <a:xfrm>
            <a:off x="1691640" y="155232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10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мер поддержки бизнесу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19" name=""/>
          <p:cNvSpPr/>
          <p:nvPr/>
        </p:nvSpPr>
        <p:spPr>
          <a:xfrm>
            <a:off x="1691640" y="259200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7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медицинских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20" name=""/>
          <p:cNvSpPr/>
          <p:nvPr/>
        </p:nvSpPr>
        <p:spPr>
          <a:xfrm>
            <a:off x="1691640" y="229968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4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социальных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21" name=""/>
          <p:cNvSpPr/>
          <p:nvPr/>
        </p:nvSpPr>
        <p:spPr>
          <a:xfrm>
            <a:off x="1692000" y="4603680"/>
            <a:ext cx="298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2</a:t>
            </a:r>
            <a:r>
              <a:rPr b="1" lang="ru-RU" sz="1800" spc="-111" strike="noStrike">
                <a:solidFill>
                  <a:srgbClr val="c9211e"/>
                </a:solidFill>
                <a:latin typeface="Arial Narrow"/>
                <a:ea typeface="Arial"/>
              </a:rPr>
              <a:t>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финансовых меры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22" name=""/>
          <p:cNvSpPr/>
          <p:nvPr/>
        </p:nvSpPr>
        <p:spPr>
          <a:xfrm>
            <a:off x="1620000" y="1008000"/>
            <a:ext cx="3525840" cy="25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15120" algn="ctr" defTabSz="914400">
              <a:lnSpc>
                <a:spcPct val="77000"/>
              </a:lnSpc>
              <a:spcBef>
                <a:spcPts val="879"/>
              </a:spcBef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РЕГИОНАЛЬНЫЕ МЕРЫ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23" name=""/>
          <p:cNvSpPr/>
          <p:nvPr/>
        </p:nvSpPr>
        <p:spPr>
          <a:xfrm>
            <a:off x="1692000" y="4320000"/>
            <a:ext cx="39776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c9211e"/>
                </a:solidFill>
                <a:latin typeface="Arial Narrow"/>
                <a:ea typeface="Arial"/>
              </a:rPr>
              <a:t>МУНИЦИПАЛЬНЫЕ МЕРЫ ПОДДЕРЖКИ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24" name=""/>
          <p:cNvSpPr/>
          <p:nvPr/>
        </p:nvSpPr>
        <p:spPr>
          <a:xfrm>
            <a:off x="0" y="3348000"/>
            <a:ext cx="1437480" cy="73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56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МЕР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25" name="TextBox 27"/>
          <p:cNvSpPr/>
          <p:nvPr/>
        </p:nvSpPr>
        <p:spPr>
          <a:xfrm>
            <a:off x="5436000" y="1113840"/>
            <a:ext cx="6441480" cy="100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предоставление единовременной денежной выплаты </a:t>
            </a:r>
            <a:r>
              <a:rPr b="1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(100 тыс. руб.)</a:t>
            </a: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 за контракт;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единовременная денежная выплата в размере</a:t>
            </a:r>
            <a:r>
              <a:rPr b="1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 65 тыс. р</a:t>
            </a: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 (на погребение).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26" name="Прямоугольник 80"/>
          <p:cNvSpPr/>
          <p:nvPr/>
        </p:nvSpPr>
        <p:spPr>
          <a:xfrm flipV="1">
            <a:off x="11728800" y="113040"/>
            <a:ext cx="306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27" name="object 395"/>
          <p:cNvSpPr/>
          <p:nvPr/>
        </p:nvSpPr>
        <p:spPr>
          <a:xfrm>
            <a:off x="983376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728" name="object 396"/>
          <p:cNvSpPr/>
          <p:nvPr/>
        </p:nvSpPr>
        <p:spPr>
          <a:xfrm>
            <a:off x="10926000" y="-360"/>
            <a:ext cx="457920" cy="263880"/>
          </a:xfrm>
          <a:custGeom>
            <a:avLst/>
            <a:gdLst>
              <a:gd name="textAreaLeft" fmla="*/ 0 w 457920"/>
              <a:gd name="textAreaRight" fmla="*/ 462960 w 457920"/>
              <a:gd name="textAreaTop" fmla="*/ 0 h 263880"/>
              <a:gd name="textAreaBottom" fmla="*/ 268920 h 26388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729" name="object 397"/>
          <p:cNvSpPr/>
          <p:nvPr/>
        </p:nvSpPr>
        <p:spPr>
          <a:xfrm>
            <a:off x="8277840" y="-360"/>
            <a:ext cx="457920" cy="263880"/>
          </a:xfrm>
          <a:custGeom>
            <a:avLst/>
            <a:gdLst>
              <a:gd name="textAreaLeft" fmla="*/ 0 w 457920"/>
              <a:gd name="textAreaRight" fmla="*/ 462960 w 457920"/>
              <a:gd name="textAreaTop" fmla="*/ 0 h 263880"/>
              <a:gd name="textAreaBottom" fmla="*/ 268920 h 263880"/>
            </a:gdLst>
            <a:ahLst/>
            <a:rect l="textAreaLeft" t="textAreaTop" r="textAreaRight" b="textAreaBottom"/>
            <a:pathLst>
              <a:path w="429895" h="248285">
                <a:moveTo>
                  <a:pt x="429731" y="0"/>
                </a:moveTo>
                <a:lnTo>
                  <a:pt x="0" y="0"/>
                </a:lnTo>
                <a:lnTo>
                  <a:pt x="0" y="248094"/>
                </a:lnTo>
                <a:lnTo>
                  <a:pt x="429731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730" name="object 398"/>
          <p:cNvSpPr/>
          <p:nvPr/>
        </p:nvSpPr>
        <p:spPr>
          <a:xfrm>
            <a:off x="749772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85" y="0"/>
                </a:lnTo>
                <a:lnTo>
                  <a:pt x="0" y="0"/>
                </a:lnTo>
                <a:lnTo>
                  <a:pt x="0" y="663346"/>
                </a:lnTo>
                <a:lnTo>
                  <a:pt x="719277" y="248094"/>
                </a:lnTo>
                <a:lnTo>
                  <a:pt x="719277" y="0"/>
                </a:lnTo>
                <a:close/>
              </a:path>
            </a:pathLst>
          </a:custGeom>
          <a:solidFill>
            <a:srgbClr val="35b0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731" name="object 399"/>
          <p:cNvSpPr/>
          <p:nvPr/>
        </p:nvSpPr>
        <p:spPr>
          <a:xfrm>
            <a:off x="905364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34" y="0"/>
                </a:lnTo>
                <a:lnTo>
                  <a:pt x="0" y="0"/>
                </a:lnTo>
                <a:lnTo>
                  <a:pt x="0" y="663371"/>
                </a:lnTo>
                <a:lnTo>
                  <a:pt x="719277" y="248119"/>
                </a:lnTo>
                <a:lnTo>
                  <a:pt x="71927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732" name="object 400"/>
          <p:cNvSpPr/>
          <p:nvPr/>
        </p:nvSpPr>
        <p:spPr>
          <a:xfrm>
            <a:off x="827784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24" y="0"/>
                </a:lnTo>
                <a:lnTo>
                  <a:pt x="0" y="248094"/>
                </a:lnTo>
                <a:lnTo>
                  <a:pt x="719275" y="663375"/>
                </a:lnTo>
                <a:lnTo>
                  <a:pt x="719275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733" name="object 401"/>
          <p:cNvSpPr/>
          <p:nvPr/>
        </p:nvSpPr>
        <p:spPr>
          <a:xfrm>
            <a:off x="1061388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734" name="object 402"/>
          <p:cNvSpPr/>
          <p:nvPr/>
        </p:nvSpPr>
        <p:spPr>
          <a:xfrm>
            <a:off x="1139400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735" name=""/>
          <p:cNvSpPr/>
          <p:nvPr/>
        </p:nvSpPr>
        <p:spPr>
          <a:xfrm>
            <a:off x="5220000" y="790200"/>
            <a:ext cx="6657480" cy="5761080"/>
          </a:xfrm>
          <a:prstGeom prst="wedgeRoundRectCallout">
            <a:avLst>
              <a:gd name="adj1" fmla="val -51529"/>
              <a:gd name="adj2" fmla="val 13580"/>
              <a:gd name="adj3" fmla="val 16667"/>
            </a:avLst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736" name=""/>
          <p:cNvSpPr/>
          <p:nvPr/>
        </p:nvSpPr>
        <p:spPr>
          <a:xfrm>
            <a:off x="1695600" y="4900320"/>
            <a:ext cx="298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6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организационных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37" name="TextBox 44"/>
          <p:cNvSpPr/>
          <p:nvPr/>
        </p:nvSpPr>
        <p:spPr>
          <a:xfrm>
            <a:off x="5436000" y="2049840"/>
            <a:ext cx="6297480" cy="158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освобождение от родительской платы за присмотр и уход за детьми в муниципальных дошкольных образованиях;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обеспечение одноразовым питанием за счет бюджетных ассигнований учащихся 5-11 классов общеобразовательных организаций, являющихся детьми погибших (умерших) лиц, принимавших участие в СВО;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внеочередное право на отдых и оздоровление, предоставление льготных путевок в загородные оздоровительные лагеря.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38" name="TextBox 45"/>
          <p:cNvSpPr/>
          <p:nvPr/>
        </p:nvSpPr>
        <p:spPr>
          <a:xfrm>
            <a:off x="5436000" y="3815640"/>
            <a:ext cx="6297480" cy="187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предоставление детям бесплатного посещения занятий (кружки, секции и иные подобные занятия) по дополнительным образовательным программам в муниципальных организациях дошкольного, общего, дополнительного образования;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предоставление бесплатного посещения мероприятий, организуемых муниципальными культурно-досуговыми учреждениями, муниципальными учреждениями дополнительного образования детей;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обследование жилых помещений  и общего имущества в многоквартирных домах  участников специальной военной операции, имеющих инвалидность, в целях их приспособления с учетом потребностей и обеспечения условий их доступности.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CustomShape 170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740" name="CustomShape 6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741" name="CustomShape 7"/>
          <p:cNvSpPr/>
          <p:nvPr/>
        </p:nvSpPr>
        <p:spPr>
          <a:xfrm>
            <a:off x="1676160" y="152280"/>
            <a:ext cx="9134280" cy="4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742" name="CustomShape 49"/>
          <p:cNvSpPr/>
          <p:nvPr/>
        </p:nvSpPr>
        <p:spPr>
          <a:xfrm>
            <a:off x="1676160" y="609480"/>
            <a:ext cx="913428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44280" bIns="-4428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743" name="Прямоугольник 29"/>
          <p:cNvSpPr/>
          <p:nvPr/>
        </p:nvSpPr>
        <p:spPr>
          <a:xfrm>
            <a:off x="11801160" y="6372000"/>
            <a:ext cx="306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744" name="Рисунок 12" descr=""/>
          <p:cNvPicPr/>
          <p:nvPr/>
        </p:nvPicPr>
        <p:blipFill>
          <a:blip r:embed="rId1"/>
          <a:stretch/>
        </p:blipFill>
        <p:spPr>
          <a:xfrm>
            <a:off x="0" y="360"/>
            <a:ext cx="12189240" cy="6854760"/>
          </a:xfrm>
          <a:prstGeom prst="rect">
            <a:avLst/>
          </a:prstGeom>
          <a:ln w="0">
            <a:noFill/>
          </a:ln>
        </p:spPr>
      </p:pic>
      <p:sp>
        <p:nvSpPr>
          <p:cNvPr id="745" name="Прямоугольник 110"/>
          <p:cNvSpPr/>
          <p:nvPr/>
        </p:nvSpPr>
        <p:spPr>
          <a:xfrm>
            <a:off x="11737800" y="6372000"/>
            <a:ext cx="432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26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95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89" name="CustomShape 111"/>
          <p:cNvSpPr/>
          <p:nvPr/>
        </p:nvSpPr>
        <p:spPr>
          <a:xfrm>
            <a:off x="1679400" y="-144360"/>
            <a:ext cx="2952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90" name="CustomShape 124"/>
          <p:cNvSpPr/>
          <p:nvPr/>
        </p:nvSpPr>
        <p:spPr>
          <a:xfrm>
            <a:off x="1676160" y="152280"/>
            <a:ext cx="9134280" cy="4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91" name="CustomShape 126"/>
          <p:cNvSpPr/>
          <p:nvPr/>
        </p:nvSpPr>
        <p:spPr>
          <a:xfrm>
            <a:off x="1676160" y="609480"/>
            <a:ext cx="913428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44280" bIns="-4428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92" name="Прямоугольник 45"/>
          <p:cNvSpPr/>
          <p:nvPr/>
        </p:nvSpPr>
        <p:spPr>
          <a:xfrm>
            <a:off x="11801160" y="6372000"/>
            <a:ext cx="306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3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3" name="Прямоугольник 46"/>
          <p:cNvSpPr/>
          <p:nvPr/>
        </p:nvSpPr>
        <p:spPr>
          <a:xfrm>
            <a:off x="3895200" y="6372000"/>
            <a:ext cx="306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4" name="object 263"/>
          <p:cNvSpPr/>
          <p:nvPr/>
        </p:nvSpPr>
        <p:spPr>
          <a:xfrm flipV="1">
            <a:off x="215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95" name="object 264"/>
          <p:cNvSpPr/>
          <p:nvPr/>
        </p:nvSpPr>
        <p:spPr>
          <a:xfrm flipV="1">
            <a:off x="316404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96" name="object 265"/>
          <p:cNvSpPr/>
          <p:nvPr/>
        </p:nvSpPr>
        <p:spPr>
          <a:xfrm flipV="1">
            <a:off x="72000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31" y="0"/>
                </a:moveTo>
                <a:lnTo>
                  <a:pt x="0" y="0"/>
                </a:lnTo>
                <a:lnTo>
                  <a:pt x="0" y="248094"/>
                </a:lnTo>
                <a:lnTo>
                  <a:pt x="429731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97" name="object 266"/>
          <p:cNvSpPr/>
          <p:nvPr/>
        </p:nvSpPr>
        <p:spPr>
          <a:xfrm flipV="1">
            <a:off x="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85" y="0"/>
                </a:lnTo>
                <a:lnTo>
                  <a:pt x="0" y="0"/>
                </a:lnTo>
                <a:lnTo>
                  <a:pt x="0" y="663346"/>
                </a:lnTo>
                <a:lnTo>
                  <a:pt x="719277" y="248094"/>
                </a:lnTo>
                <a:lnTo>
                  <a:pt x="719277" y="0"/>
                </a:lnTo>
                <a:close/>
              </a:path>
            </a:pathLst>
          </a:custGeom>
          <a:solidFill>
            <a:srgbClr val="35b0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98" name="object 276"/>
          <p:cNvSpPr/>
          <p:nvPr/>
        </p:nvSpPr>
        <p:spPr>
          <a:xfrm flipV="1">
            <a:off x="143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34" y="0"/>
                </a:lnTo>
                <a:lnTo>
                  <a:pt x="0" y="0"/>
                </a:lnTo>
                <a:lnTo>
                  <a:pt x="0" y="663371"/>
                </a:lnTo>
                <a:lnTo>
                  <a:pt x="719277" y="248119"/>
                </a:lnTo>
                <a:lnTo>
                  <a:pt x="71927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99" name="object 277"/>
          <p:cNvSpPr/>
          <p:nvPr/>
        </p:nvSpPr>
        <p:spPr>
          <a:xfrm flipV="1">
            <a:off x="72000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24" y="0"/>
                </a:lnTo>
                <a:lnTo>
                  <a:pt x="0" y="248094"/>
                </a:lnTo>
                <a:lnTo>
                  <a:pt x="719275" y="663375"/>
                </a:lnTo>
                <a:lnTo>
                  <a:pt x="719275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100" name="object 278"/>
          <p:cNvSpPr/>
          <p:nvPr/>
        </p:nvSpPr>
        <p:spPr>
          <a:xfrm flipV="1">
            <a:off x="287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101" name="object 279"/>
          <p:cNvSpPr/>
          <p:nvPr/>
        </p:nvSpPr>
        <p:spPr>
          <a:xfrm flipV="1">
            <a:off x="359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grpSp>
        <p:nvGrpSpPr>
          <p:cNvPr id="102" name="Объединение 17"/>
          <p:cNvGrpSpPr/>
          <p:nvPr/>
        </p:nvGrpSpPr>
        <p:grpSpPr>
          <a:xfrm>
            <a:off x="-720" y="205560"/>
            <a:ext cx="874080" cy="1086840"/>
            <a:chOff x="-720" y="205560"/>
            <a:chExt cx="874080" cy="1086840"/>
          </a:xfrm>
        </p:grpSpPr>
        <p:sp>
          <p:nvSpPr>
            <p:cNvPr id="103" name="曲线 54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10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fe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104" name="曲线 55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600" y="10795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10795"/>
                  </a:lnTo>
                  <a:close/>
                </a:path>
              </a:pathLst>
            </a:custGeom>
            <a:noFill/>
            <a:ln w="9359">
              <a:solidFill>
                <a:srgbClr val="34afe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</p:grpSp>
      <p:sp>
        <p:nvSpPr>
          <p:cNvPr id="105" name="Прямоугольники 61"/>
          <p:cNvSpPr/>
          <p:nvPr/>
        </p:nvSpPr>
        <p:spPr>
          <a:xfrm>
            <a:off x="335520" y="93600"/>
            <a:ext cx="5961960" cy="38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111600" bIns="43560" anchor="t">
            <a:spAutoFit/>
          </a:bodyPr>
          <a:p>
            <a:pPr marL="15120" algn="ctr" defTabSz="914400">
              <a:lnSpc>
                <a:spcPct val="77000"/>
              </a:lnSpc>
              <a:spcBef>
                <a:spcPts val="879"/>
              </a:spcBef>
            </a:pPr>
            <a:r>
              <a:rPr b="1" lang="ru-RU" sz="2000" spc="-111" strike="noStrike">
                <a:solidFill>
                  <a:srgbClr val="014fa2"/>
                </a:solidFill>
                <a:latin typeface="Arial Narrow"/>
                <a:ea typeface="Arial"/>
              </a:rPr>
              <a:t>РЕГИОНАЛЬНЫЕ И МУНИЦИПАЛЬНЫЕ МЕРЫ ПОДДЕРЖКИ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6" name="Рисунок 17" descr=""/>
          <p:cNvPicPr/>
          <p:nvPr/>
        </p:nvPicPr>
        <p:blipFill>
          <a:blip r:embed="rId1"/>
          <a:stretch/>
        </p:blipFill>
        <p:spPr>
          <a:xfrm>
            <a:off x="123120" y="2088000"/>
            <a:ext cx="1206360" cy="1257480"/>
          </a:xfrm>
          <a:prstGeom prst="rect">
            <a:avLst/>
          </a:prstGeom>
          <a:ln w="0">
            <a:noFill/>
          </a:ln>
        </p:spPr>
      </p:pic>
      <p:sp>
        <p:nvSpPr>
          <p:cNvPr id="107" name=""/>
          <p:cNvSpPr/>
          <p:nvPr/>
        </p:nvSpPr>
        <p:spPr>
          <a:xfrm>
            <a:off x="1691640" y="126000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9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финансовых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8" name=""/>
          <p:cNvSpPr/>
          <p:nvPr/>
        </p:nvSpPr>
        <p:spPr>
          <a:xfrm>
            <a:off x="1691640" y="184464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7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мер поддержки по земле и жилью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9" name=""/>
          <p:cNvSpPr/>
          <p:nvPr/>
        </p:nvSpPr>
        <p:spPr>
          <a:xfrm>
            <a:off x="1691640" y="287568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6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образовательных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0" name=""/>
          <p:cNvSpPr/>
          <p:nvPr/>
        </p:nvSpPr>
        <p:spPr>
          <a:xfrm>
            <a:off x="1691640" y="313632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5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организационных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1" name=""/>
          <p:cNvSpPr/>
          <p:nvPr/>
        </p:nvSpPr>
        <p:spPr>
          <a:xfrm>
            <a:off x="1691640" y="155232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c9211e"/>
                </a:solidFill>
                <a:latin typeface="Arial Narrow"/>
                <a:ea typeface="Arial"/>
              </a:rPr>
              <a:t>10</a:t>
            </a:r>
            <a:r>
              <a:rPr b="0" lang="ru-RU" sz="1800" spc="-111" strike="noStrike">
                <a:solidFill>
                  <a:srgbClr val="c9211e"/>
                </a:solidFill>
                <a:latin typeface="Arial Narrow"/>
                <a:ea typeface="Arial"/>
              </a:rPr>
              <a:t> мер поддержки бизнесу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2" name=""/>
          <p:cNvSpPr/>
          <p:nvPr/>
        </p:nvSpPr>
        <p:spPr>
          <a:xfrm>
            <a:off x="1691640" y="259200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7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медицинских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3" name=""/>
          <p:cNvSpPr/>
          <p:nvPr/>
        </p:nvSpPr>
        <p:spPr>
          <a:xfrm>
            <a:off x="1691640" y="2299680"/>
            <a:ext cx="298584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4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 социальных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4" name=""/>
          <p:cNvSpPr/>
          <p:nvPr/>
        </p:nvSpPr>
        <p:spPr>
          <a:xfrm>
            <a:off x="1692000" y="4603680"/>
            <a:ext cx="298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2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финансовых меры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5" name=""/>
          <p:cNvSpPr/>
          <p:nvPr/>
        </p:nvSpPr>
        <p:spPr>
          <a:xfrm>
            <a:off x="1620000" y="1008000"/>
            <a:ext cx="3525840" cy="25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15120" algn="ctr" defTabSz="914400">
              <a:lnSpc>
                <a:spcPct val="77000"/>
              </a:lnSpc>
              <a:spcBef>
                <a:spcPts val="879"/>
              </a:spcBef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РЕГИОНАЛЬНЫЕ МЕРЫ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6" name=""/>
          <p:cNvSpPr/>
          <p:nvPr/>
        </p:nvSpPr>
        <p:spPr>
          <a:xfrm>
            <a:off x="1692000" y="4320000"/>
            <a:ext cx="39776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МУНИЦИПАЛЬНЫЕ МЕРЫ ПОДДЕРЖКИ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7" name=""/>
          <p:cNvSpPr/>
          <p:nvPr/>
        </p:nvSpPr>
        <p:spPr>
          <a:xfrm>
            <a:off x="0" y="3348000"/>
            <a:ext cx="1437480" cy="73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56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МЕР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8" name="TextBox 18"/>
          <p:cNvSpPr/>
          <p:nvPr/>
        </p:nvSpPr>
        <p:spPr>
          <a:xfrm>
            <a:off x="5472000" y="825840"/>
            <a:ext cx="6297480" cy="406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предоставление микрозайма;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предоставление поручительств по кредитным договорам, лизингу и банковской гарантии;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субсидия из областного бюджета на финансовое обеспечение части затрат субъектов малого и среднего предпринимательства на приобретение франшизы;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субсидия из областного бюджета субъектам малого и среднего предпринимательства на возмещение части затрат на оплату услуг ресурсоснабжающих организаций по подключению к коммунальной инфраструктуре в рамках реализации инвестиционного проекта;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социальный контракт, направленный на открытие своего дела;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ct val="100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на возмещение части затрат на уплату первого взноса (аванса) при заключении договора (договоров) лизинга оборудования (3 порядка);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ct val="100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грант «Агростартап»;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ct val="100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- предоставление отсрочки уплаты арендной платы на период прохождения военной службы или оказания добровольного содействия в выполнении задач, возложенных на Вооруженные Силы Российской Федерации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algn="just"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9" name="Прямоугольник 47"/>
          <p:cNvSpPr/>
          <p:nvPr/>
        </p:nvSpPr>
        <p:spPr>
          <a:xfrm flipV="1">
            <a:off x="11728800" y="113040"/>
            <a:ext cx="306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0" name="object 280"/>
          <p:cNvSpPr/>
          <p:nvPr/>
        </p:nvSpPr>
        <p:spPr>
          <a:xfrm>
            <a:off x="983376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121" name="object 281"/>
          <p:cNvSpPr/>
          <p:nvPr/>
        </p:nvSpPr>
        <p:spPr>
          <a:xfrm>
            <a:off x="10926000" y="-360"/>
            <a:ext cx="457920" cy="263880"/>
          </a:xfrm>
          <a:custGeom>
            <a:avLst/>
            <a:gdLst>
              <a:gd name="textAreaLeft" fmla="*/ 0 w 457920"/>
              <a:gd name="textAreaRight" fmla="*/ 462960 w 457920"/>
              <a:gd name="textAreaTop" fmla="*/ 0 h 263880"/>
              <a:gd name="textAreaBottom" fmla="*/ 268920 h 26388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122" name="object 282"/>
          <p:cNvSpPr/>
          <p:nvPr/>
        </p:nvSpPr>
        <p:spPr>
          <a:xfrm>
            <a:off x="8277840" y="-360"/>
            <a:ext cx="457920" cy="263880"/>
          </a:xfrm>
          <a:custGeom>
            <a:avLst/>
            <a:gdLst>
              <a:gd name="textAreaLeft" fmla="*/ 0 w 457920"/>
              <a:gd name="textAreaRight" fmla="*/ 462960 w 457920"/>
              <a:gd name="textAreaTop" fmla="*/ 0 h 263880"/>
              <a:gd name="textAreaBottom" fmla="*/ 268920 h 263880"/>
            </a:gdLst>
            <a:ahLst/>
            <a:rect l="textAreaLeft" t="textAreaTop" r="textAreaRight" b="textAreaBottom"/>
            <a:pathLst>
              <a:path w="429895" h="248285">
                <a:moveTo>
                  <a:pt x="429731" y="0"/>
                </a:moveTo>
                <a:lnTo>
                  <a:pt x="0" y="0"/>
                </a:lnTo>
                <a:lnTo>
                  <a:pt x="0" y="248094"/>
                </a:lnTo>
                <a:lnTo>
                  <a:pt x="429731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123" name="object 283"/>
          <p:cNvSpPr/>
          <p:nvPr/>
        </p:nvSpPr>
        <p:spPr>
          <a:xfrm>
            <a:off x="749772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85" y="0"/>
                </a:lnTo>
                <a:lnTo>
                  <a:pt x="0" y="0"/>
                </a:lnTo>
                <a:lnTo>
                  <a:pt x="0" y="663346"/>
                </a:lnTo>
                <a:lnTo>
                  <a:pt x="719277" y="248094"/>
                </a:lnTo>
                <a:lnTo>
                  <a:pt x="719277" y="0"/>
                </a:lnTo>
                <a:close/>
              </a:path>
            </a:pathLst>
          </a:custGeom>
          <a:solidFill>
            <a:srgbClr val="35b0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124" name="object 284"/>
          <p:cNvSpPr/>
          <p:nvPr/>
        </p:nvSpPr>
        <p:spPr>
          <a:xfrm>
            <a:off x="905364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34" y="0"/>
                </a:lnTo>
                <a:lnTo>
                  <a:pt x="0" y="0"/>
                </a:lnTo>
                <a:lnTo>
                  <a:pt x="0" y="663371"/>
                </a:lnTo>
                <a:lnTo>
                  <a:pt x="719277" y="248119"/>
                </a:lnTo>
                <a:lnTo>
                  <a:pt x="71927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125" name="object 285"/>
          <p:cNvSpPr/>
          <p:nvPr/>
        </p:nvSpPr>
        <p:spPr>
          <a:xfrm>
            <a:off x="827784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24" y="0"/>
                </a:lnTo>
                <a:lnTo>
                  <a:pt x="0" y="248094"/>
                </a:lnTo>
                <a:lnTo>
                  <a:pt x="719275" y="663375"/>
                </a:lnTo>
                <a:lnTo>
                  <a:pt x="719275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126" name="object 286"/>
          <p:cNvSpPr/>
          <p:nvPr/>
        </p:nvSpPr>
        <p:spPr>
          <a:xfrm>
            <a:off x="1061388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127" name="object 287"/>
          <p:cNvSpPr/>
          <p:nvPr/>
        </p:nvSpPr>
        <p:spPr>
          <a:xfrm>
            <a:off x="11394000" y="-360"/>
            <a:ext cx="771480" cy="717840"/>
          </a:xfrm>
          <a:custGeom>
            <a:avLst/>
            <a:gdLst>
              <a:gd name="textAreaLeft" fmla="*/ 0 w 771480"/>
              <a:gd name="textAreaRight" fmla="*/ 776520 w 771480"/>
              <a:gd name="textAreaTop" fmla="*/ 0 h 717840"/>
              <a:gd name="textAreaBottom" fmla="*/ 722880 h 71784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128" name=""/>
          <p:cNvSpPr/>
          <p:nvPr/>
        </p:nvSpPr>
        <p:spPr>
          <a:xfrm>
            <a:off x="5220000" y="609840"/>
            <a:ext cx="6657480" cy="6047640"/>
          </a:xfrm>
          <a:prstGeom prst="wedgeRoundRectCallout">
            <a:avLst>
              <a:gd name="adj1" fmla="val -61124"/>
              <a:gd name="adj2" fmla="val -33620"/>
              <a:gd name="adj3" fmla="val 16667"/>
            </a:avLst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129" name=""/>
          <p:cNvSpPr/>
          <p:nvPr/>
        </p:nvSpPr>
        <p:spPr>
          <a:xfrm>
            <a:off x="1695600" y="4900320"/>
            <a:ext cx="2985480" cy="3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6 </a:t>
            </a:r>
            <a:r>
              <a:rPr b="0" lang="ru-RU" sz="1800" spc="-111" strike="noStrike">
                <a:solidFill>
                  <a:srgbClr val="014fa2"/>
                </a:solidFill>
                <a:latin typeface="Arial Narrow"/>
                <a:ea typeface="Arial"/>
              </a:rPr>
              <a:t>организационных мер поддержки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Изображения 1" descr=""/>
          <p:cNvPicPr/>
          <p:nvPr/>
        </p:nvPicPr>
        <p:blipFill>
          <a:blip r:embed="rId1"/>
          <a:srcRect l="0" t="0" r="36709" b="0"/>
          <a:stretch/>
        </p:blipFill>
        <p:spPr>
          <a:xfrm>
            <a:off x="3600" y="1125000"/>
            <a:ext cx="10686240" cy="5715360"/>
          </a:xfrm>
          <a:prstGeom prst="rect">
            <a:avLst/>
          </a:prstGeom>
          <a:ln w="0">
            <a:noFill/>
          </a:ln>
        </p:spPr>
      </p:pic>
      <p:sp>
        <p:nvSpPr>
          <p:cNvPr id="131" name="Прямоугольники 14"/>
          <p:cNvSpPr/>
          <p:nvPr/>
        </p:nvSpPr>
        <p:spPr>
          <a:xfrm>
            <a:off x="983520" y="476640"/>
            <a:ext cx="2085480" cy="34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2480" bIns="42480" anchor="t">
            <a:spAutoFit/>
          </a:bodyPr>
          <a:p>
            <a:pPr defTabSz="914400">
              <a:lnSpc>
                <a:spcPct val="95000"/>
              </a:lnSpc>
              <a:tabLst>
                <a:tab algn="l" pos="0"/>
                <a:tab algn="l" pos="479520"/>
                <a:tab algn="l" pos="1022760"/>
                <a:tab algn="l" pos="1566000"/>
                <a:tab algn="l" pos="2109240"/>
                <a:tab algn="l" pos="2652480"/>
                <a:tab algn="l" pos="3195720"/>
                <a:tab algn="l" pos="3738960"/>
                <a:tab algn="l" pos="4282200"/>
                <a:tab algn="l" pos="4825440"/>
                <a:tab algn="l" pos="5368680"/>
                <a:tab algn="l" pos="5911920"/>
                <a:tab algn="l" pos="6455160"/>
                <a:tab algn="l" pos="6998400"/>
                <a:tab algn="l" pos="7541640"/>
                <a:tab algn="l" pos="8084880"/>
                <a:tab algn="l" pos="8628120"/>
                <a:tab algn="l" pos="9171000"/>
                <a:tab algn="l" pos="9714240"/>
                <a:tab algn="l" pos="10257840"/>
                <a:tab algn="l" pos="10800720"/>
                <a:tab algn="l" pos="10802520"/>
                <a:tab algn="l" pos="11345760"/>
                <a:tab algn="l" pos="11889000"/>
                <a:tab algn="l" pos="12438000"/>
                <a:tab algn="l" pos="12990960"/>
                <a:tab algn="l" pos="12992400"/>
                <a:tab algn="l" pos="12994560"/>
                <a:tab algn="l" pos="13031280"/>
                <a:tab algn="l" pos="13032720"/>
                <a:tab algn="l" pos="13034880"/>
              </a:tabLst>
            </a:pPr>
            <a:r>
              <a:rPr b="1" lang="en-US" sz="1800" spc="-1" strike="noStrike">
                <a:solidFill>
                  <a:srgbClr val="00b0f0"/>
                </a:solidFill>
                <a:latin typeface="Arial"/>
                <a:ea typeface="Microsoft YaHei"/>
              </a:rPr>
              <a:t>МИКРОЗАЙМЫ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2" name="Прямоугольники 15"/>
          <p:cNvSpPr/>
          <p:nvPr/>
        </p:nvSpPr>
        <p:spPr>
          <a:xfrm>
            <a:off x="695520" y="1032480"/>
            <a:ext cx="7539840" cy="108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2480" bIns="42480" anchor="t">
            <a:spAutoFit/>
          </a:bodyPr>
          <a:p>
            <a:pPr defTabSz="914400">
              <a:lnSpc>
                <a:spcPct val="95000"/>
              </a:lnSpc>
              <a:tabLst>
                <a:tab algn="l" pos="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Microsoft YaHei"/>
              </a:rPr>
              <a:t>до</a:t>
            </a:r>
            <a:r>
              <a:rPr b="1" lang="en-US" sz="1300" spc="-1" strike="noStrike">
                <a:solidFill>
                  <a:srgbClr val="3366ff"/>
                </a:solidFill>
                <a:latin typeface="Arial"/>
                <a:ea typeface="Microsoft YaHei"/>
              </a:rPr>
              <a:t> </a:t>
            </a:r>
            <a:r>
              <a:rPr b="1" lang="en-US" sz="1800" spc="-1" strike="noStrike">
                <a:solidFill>
                  <a:srgbClr val="00b0f0"/>
                </a:solidFill>
                <a:latin typeface="Arial"/>
                <a:ea typeface="Microsoft YaHei"/>
              </a:rPr>
              <a:t>5 млн. руб</a:t>
            </a:r>
            <a:r>
              <a:rPr b="1" lang="en-US" sz="1300" spc="-1" strike="noStrike">
                <a:solidFill>
                  <a:srgbClr val="00b0f0"/>
                </a:solidFill>
                <a:latin typeface="Arial"/>
                <a:ea typeface="Microsoft YaHei"/>
              </a:rPr>
              <a:t>.</a:t>
            </a:r>
            <a:endParaRPr b="0" lang="ru-RU" sz="13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95000"/>
              </a:lnSpc>
              <a:tabLst>
                <a:tab algn="l" pos="0"/>
              </a:tabLst>
            </a:pPr>
            <a:r>
              <a:rPr b="0" lang="en-US" sz="600" spc="-1" strike="noStrike">
                <a:solidFill>
                  <a:srgbClr val="00b0f0"/>
                </a:solidFill>
                <a:latin typeface="Arial"/>
                <a:ea typeface="Microsoft YaHei"/>
              </a:rPr>
              <a:t> </a:t>
            </a:r>
            <a:r>
              <a:rPr b="0" lang="ru-RU" sz="600" spc="-1" strike="noStrike">
                <a:solidFill>
                  <a:srgbClr val="00b0f0"/>
                </a:solidFill>
                <a:latin typeface="Arial"/>
                <a:ea typeface="Microsoft YaHei"/>
              </a:rPr>
              <a:t> 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Microsoft YaHei"/>
              </a:rPr>
              <a:t>от</a:t>
            </a:r>
            <a:r>
              <a:rPr b="1" lang="en-US" sz="1300" spc="-1" strike="noStrike">
                <a:solidFill>
                  <a:srgbClr val="3300ff"/>
                </a:solidFill>
                <a:latin typeface="Arial"/>
                <a:ea typeface="Microsoft YaHei"/>
              </a:rPr>
              <a:t> </a:t>
            </a:r>
            <a:r>
              <a:rPr b="1" lang="en-US" sz="1800" spc="-1" strike="noStrike">
                <a:solidFill>
                  <a:srgbClr val="00b0f0"/>
                </a:solidFill>
                <a:latin typeface="Arial"/>
                <a:ea typeface="Microsoft YaHei"/>
              </a:rPr>
              <a:t>0,1% годовых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800" spc="-1" strike="noStrike">
                <a:solidFill>
                  <a:srgbClr val="00b0f0"/>
                </a:solidFill>
                <a:latin typeface="Arial"/>
                <a:ea typeface="Microsoft YaHei"/>
              </a:rPr>
              <a:t> 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95000"/>
              </a:lnSpc>
              <a:tabLst>
                <a:tab algn="l" pos="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Microsoft YaHei"/>
              </a:rPr>
              <a:t>до</a:t>
            </a:r>
            <a:r>
              <a:rPr b="1" lang="en-US" sz="1300" spc="-1" strike="noStrike">
                <a:solidFill>
                  <a:srgbClr val="3366ff"/>
                </a:solidFill>
                <a:latin typeface="Arial"/>
                <a:ea typeface="Microsoft YaHei"/>
              </a:rPr>
              <a:t> </a:t>
            </a:r>
            <a:r>
              <a:rPr b="1" lang="en-US" sz="1800" spc="-1" strike="noStrike">
                <a:solidFill>
                  <a:srgbClr val="00b0f0"/>
                </a:solidFill>
                <a:latin typeface="Arial"/>
                <a:ea typeface="Microsoft YaHei"/>
              </a:rPr>
              <a:t>3 лет</a:t>
            </a:r>
            <a:r>
              <a:rPr b="1" lang="en-US" sz="1800" spc="-1" strike="noStrike">
                <a:solidFill>
                  <a:srgbClr val="3366ff"/>
                </a:solidFill>
                <a:latin typeface="Arial"/>
                <a:ea typeface="Microsoft YaHei"/>
              </a:rPr>
              <a:t> 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3" name="Прямая линия 2"/>
          <p:cNvSpPr/>
          <p:nvPr/>
        </p:nvSpPr>
        <p:spPr>
          <a:xfrm>
            <a:off x="191160" y="3861000"/>
            <a:ext cx="8569080" cy="360"/>
          </a:xfrm>
          <a:prstGeom prst="line">
            <a:avLst/>
          </a:prstGeom>
          <a:ln w="31680">
            <a:solidFill>
              <a:srgbClr val="00b0f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sp>
        <p:nvSpPr>
          <p:cNvPr id="134" name="Прямоугольники 16"/>
          <p:cNvSpPr/>
          <p:nvPr/>
        </p:nvSpPr>
        <p:spPr>
          <a:xfrm>
            <a:off x="191520" y="3933000"/>
            <a:ext cx="2635560" cy="34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2480" bIns="42480" anchor="t">
            <a:spAutoFit/>
          </a:bodyPr>
          <a:p>
            <a:pPr algn="ctr" defTabSz="914400">
              <a:lnSpc>
                <a:spcPct val="95000"/>
              </a:lnSpc>
              <a:tabLst>
                <a:tab algn="l" pos="0"/>
                <a:tab algn="l" pos="479520"/>
                <a:tab algn="l" pos="1022760"/>
                <a:tab algn="l" pos="1566000"/>
                <a:tab algn="l" pos="2109240"/>
                <a:tab algn="l" pos="2652480"/>
                <a:tab algn="l" pos="3195720"/>
                <a:tab algn="l" pos="3738960"/>
                <a:tab algn="l" pos="4282200"/>
                <a:tab algn="l" pos="4825440"/>
                <a:tab algn="l" pos="5368680"/>
                <a:tab algn="l" pos="5911920"/>
                <a:tab algn="l" pos="6455160"/>
                <a:tab algn="l" pos="6998400"/>
                <a:tab algn="l" pos="7541640"/>
                <a:tab algn="l" pos="8084880"/>
                <a:tab algn="l" pos="8628120"/>
                <a:tab algn="l" pos="9171000"/>
                <a:tab algn="l" pos="9714240"/>
                <a:tab algn="l" pos="10257840"/>
                <a:tab algn="l" pos="10800720"/>
                <a:tab algn="l" pos="10802520"/>
                <a:tab algn="l" pos="11345760"/>
                <a:tab algn="l" pos="11889000"/>
                <a:tab algn="l" pos="12438000"/>
                <a:tab algn="l" pos="12990960"/>
                <a:tab algn="l" pos="12992400"/>
                <a:tab algn="l" pos="12994560"/>
                <a:tab algn="l" pos="13031280"/>
                <a:tab algn="l" pos="13032720"/>
                <a:tab algn="l" pos="13034880"/>
              </a:tabLst>
            </a:pPr>
            <a:r>
              <a:rPr b="1" lang="en-US" sz="1800" spc="-1" strike="noStrike">
                <a:solidFill>
                  <a:srgbClr val="00b0f0"/>
                </a:solidFill>
                <a:latin typeface="Arial"/>
                <a:ea typeface="Microsoft YaHei"/>
              </a:rPr>
              <a:t>ПОРУЧИТЕЛЬСТВА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5" name="Прямоугольники 17"/>
          <p:cNvSpPr/>
          <p:nvPr/>
        </p:nvSpPr>
        <p:spPr>
          <a:xfrm>
            <a:off x="263520" y="4725000"/>
            <a:ext cx="8829360" cy="106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2480" bIns="42480" anchor="t">
            <a:spAutoFit/>
          </a:bodyPr>
          <a:p>
            <a:pPr marL="155160" indent="-155160" defTabSz="914400">
              <a:lnSpc>
                <a:spcPct val="95000"/>
              </a:lnSpc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РАЗМЕР ПОДДЕРЖКИ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: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Microsoft YaHei"/>
              </a:rPr>
              <a:t>до 50% от суммы основного долга, но не более 25,0 млн. руб.;</a:t>
            </a:r>
            <a:endParaRPr b="0" lang="ru-RU" sz="1600" spc="-1" strike="noStrike">
              <a:solidFill>
                <a:srgbClr val="000000"/>
              </a:solidFill>
              <a:latin typeface="Open Sans"/>
            </a:endParaRPr>
          </a:p>
          <a:p>
            <a:pPr marL="155160" indent="-155160" defTabSz="914400">
              <a:lnSpc>
                <a:spcPct val="95000"/>
              </a:lnSpc>
              <a:tabLst>
                <a:tab algn="l" pos="0"/>
              </a:tabLst>
            </a:pPr>
            <a:r>
              <a:rPr b="0" lang="ru-RU" sz="600" spc="-1" strike="noStrike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marL="155160" indent="-155160" defTabSz="914400">
              <a:lnSpc>
                <a:spcPct val="95000"/>
              </a:lnSpc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РАЗМЕР ВОЗНАГРАЖДЕНИЯ: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от 0,5% годовых от суммы поручительства; 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  <a:p>
            <a:pPr marL="155160" indent="-155160" defTabSz="914400">
              <a:lnSpc>
                <a:spcPct val="95000"/>
              </a:lnSpc>
              <a:tabLst>
                <a:tab algn="l" pos="0"/>
              </a:tabLst>
            </a:pP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marL="155160" defTabSz="914400">
              <a:lnSpc>
                <a:spcPct val="95000"/>
              </a:lnSpc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СРОК ПОДДЕРЖКИ: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до 120 месяцев;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6" name="Прямоугольники 18"/>
          <p:cNvSpPr/>
          <p:nvPr/>
        </p:nvSpPr>
        <p:spPr>
          <a:xfrm>
            <a:off x="623520" y="2277000"/>
            <a:ext cx="5596920" cy="67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1300" spc="-1" strike="noStrike" u="sng">
                <a:solidFill>
                  <a:srgbClr val="000000"/>
                </a:solidFill>
                <a:uFillTx/>
                <a:latin typeface="Open Sans"/>
                <a:ea typeface="Arial"/>
              </a:rPr>
              <a:t>О</a:t>
            </a:r>
            <a:r>
              <a:rPr b="1" lang="en-US" sz="1300" spc="-1" strike="noStrike" u="sng">
                <a:solidFill>
                  <a:srgbClr val="000000"/>
                </a:solidFill>
                <a:uFillTx/>
                <a:latin typeface="Open Sans"/>
                <a:ea typeface="Arial"/>
              </a:rPr>
              <a:t>сновные требования:</a:t>
            </a:r>
            <a:endParaRPr b="0" lang="ru-RU" sz="13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— </a:t>
            </a: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Обеспечение залогом на всю сумму займа с учетом процентов</a:t>
            </a:r>
            <a:br>
              <a:rPr sz="1200"/>
            </a:b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— Поручительство: для ФЛ – супруги(га), для ЮЛ — учредителей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7" name="Прямоугольники 19"/>
          <p:cNvSpPr/>
          <p:nvPr/>
        </p:nvSpPr>
        <p:spPr>
          <a:xfrm>
            <a:off x="623520" y="2997000"/>
            <a:ext cx="8278200" cy="67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 anchor="t">
            <a:spAutoFit/>
          </a:bodyPr>
          <a:p>
            <a:pPr defTabSz="407520">
              <a:lnSpc>
                <a:spcPct val="100000"/>
              </a:lnSpc>
            </a:pPr>
            <a:r>
              <a:rPr b="1" lang="en-US" sz="1300" spc="-1" strike="noStrike" u="sng">
                <a:solidFill>
                  <a:srgbClr val="000000"/>
                </a:solidFill>
                <a:uFillTx/>
                <a:latin typeface="Arial"/>
                <a:ea typeface="Microsoft YaHei"/>
              </a:rPr>
              <a:t>Показатели результативности получения поддержки:  </a:t>
            </a:r>
            <a:r>
              <a:rPr b="0" lang="en-US" sz="1300" spc="-1" strike="noStrike">
                <a:solidFill>
                  <a:srgbClr val="ffffff"/>
                </a:solidFill>
                <a:latin typeface="Arial"/>
                <a:ea typeface="Microsoft YaHei"/>
              </a:rPr>
              <a:t>1</a:t>
            </a:r>
            <a:endParaRPr b="0" lang="ru-RU" sz="1300" spc="-1" strike="noStrike">
              <a:solidFill>
                <a:srgbClr val="000000"/>
              </a:solidFill>
              <a:latin typeface="Open Sans"/>
            </a:endParaRPr>
          </a:p>
          <a:p>
            <a:pPr algn="just" defTabSz="40752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Уровень средней заработной платы работников в организации Заемщика на одного сотрудника должен составлять не менее минимального размера оплаты труда, установленного федеральным законом РФ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8" name="Прямоугольники 20"/>
          <p:cNvSpPr/>
          <p:nvPr/>
        </p:nvSpPr>
        <p:spPr>
          <a:xfrm>
            <a:off x="263520" y="4149000"/>
            <a:ext cx="8350200" cy="47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Open Sans"/>
                <a:ea typeface="Arial"/>
              </a:rPr>
              <a:t>(г</a:t>
            </a: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осударственная финансовая поддержка субъектам малого и среднего предпринимательства в виде предоставления поручительств по кредитным договорам, лизингу и банковской гарантии</a:t>
            </a:r>
            <a:r>
              <a:rPr b="0" lang="ru-RU" sz="1200" spc="-1" strike="noStrike">
                <a:solidFill>
                  <a:srgbClr val="000000"/>
                </a:solidFill>
                <a:latin typeface="Open Sans"/>
                <a:ea typeface="Arial"/>
              </a:rPr>
              <a:t>)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139" name="Объединение 2"/>
          <p:cNvGrpSpPr/>
          <p:nvPr/>
        </p:nvGrpSpPr>
        <p:grpSpPr>
          <a:xfrm>
            <a:off x="-9720" y="159480"/>
            <a:ext cx="873360" cy="1086120"/>
            <a:chOff x="-9720" y="159480"/>
            <a:chExt cx="873360" cy="1086120"/>
          </a:xfrm>
        </p:grpSpPr>
        <p:sp>
          <p:nvSpPr>
            <p:cNvPr id="140" name="曲线 3"/>
            <p:cNvSpPr/>
            <p:nvPr/>
          </p:nvSpPr>
          <p:spPr>
            <a:xfrm>
              <a:off x="-9720" y="159480"/>
              <a:ext cx="873360" cy="1086120"/>
            </a:xfrm>
            <a:custGeom>
              <a:avLst/>
              <a:gdLst>
                <a:gd name="textAreaLeft" fmla="*/ 0 w 873360"/>
                <a:gd name="textAreaRight" fmla="*/ 876240 w 873360"/>
                <a:gd name="textAreaTop" fmla="*/ 0 h 1086120"/>
                <a:gd name="textAreaBottom" fmla="*/ 1089000 h 108612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10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fe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141" name="曲线 4"/>
            <p:cNvSpPr/>
            <p:nvPr/>
          </p:nvSpPr>
          <p:spPr>
            <a:xfrm>
              <a:off x="-9720" y="159480"/>
              <a:ext cx="873360" cy="1086120"/>
            </a:xfrm>
            <a:custGeom>
              <a:avLst/>
              <a:gdLst>
                <a:gd name="textAreaLeft" fmla="*/ 0 w 873360"/>
                <a:gd name="textAreaRight" fmla="*/ 876240 w 873360"/>
                <a:gd name="textAreaTop" fmla="*/ 0 h 1086120"/>
                <a:gd name="textAreaBottom" fmla="*/ 1089000 h 108612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600" y="10795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10795"/>
                  </a:lnTo>
                  <a:close/>
                </a:path>
              </a:pathLst>
            </a:custGeom>
            <a:noFill/>
            <a:ln w="9359">
              <a:solidFill>
                <a:srgbClr val="34afe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</p:grpSp>
      <p:sp>
        <p:nvSpPr>
          <p:cNvPr id="142" name="Прямоугольники 21"/>
          <p:cNvSpPr/>
          <p:nvPr/>
        </p:nvSpPr>
        <p:spPr>
          <a:xfrm>
            <a:off x="492120" y="226800"/>
            <a:ext cx="3435120" cy="24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15120" bIns="43560" anchor="t">
            <a:spAutoFit/>
          </a:bodyPr>
          <a:p>
            <a:pPr marL="15120" defTabSz="914400">
              <a:lnSpc>
                <a:spcPct val="100000"/>
              </a:lnSpc>
              <a:spcBef>
                <a:spcPts val="119"/>
              </a:spcBef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МЕРЫ ГОСУДАРСТВЕННОЙ ПОДДЕРЖКИ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3" name="曲线 7"/>
          <p:cNvSpPr/>
          <p:nvPr/>
        </p:nvSpPr>
        <p:spPr>
          <a:xfrm>
            <a:off x="9832680" y="12240"/>
            <a:ext cx="375840" cy="210600"/>
          </a:xfrm>
          <a:custGeom>
            <a:avLst/>
            <a:gdLst>
              <a:gd name="textAreaLeft" fmla="*/ 0 w 375840"/>
              <a:gd name="textAreaRight" fmla="*/ 378720 w 375840"/>
              <a:gd name="textAreaTop" fmla="*/ 0 h 210600"/>
              <a:gd name="textAreaBottom" fmla="*/ 213480 h 210600"/>
            </a:gdLst>
            <a:ahLst/>
            <a:rect l="textAreaLeft" t="textAreaTop" r="textAreaRight" b="textAreaBottom"/>
            <a:pathLst>
              <a:path w="21600" h="21600">
                <a:moveTo>
                  <a:pt x="21600" y="0"/>
                </a:moveTo>
                <a:lnTo>
                  <a:pt x="0" y="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2863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Open Sans"/>
              <a:ea typeface="DejaVu Sans"/>
            </a:endParaRPr>
          </a:p>
        </p:txBody>
      </p:sp>
      <p:pic>
        <p:nvPicPr>
          <p:cNvPr id="144" name="Изображения 2" descr=""/>
          <p:cNvPicPr/>
          <p:nvPr/>
        </p:nvPicPr>
        <p:blipFill>
          <a:blip r:embed="rId2"/>
          <a:srcRect l="23051" t="340" r="0" b="0"/>
          <a:stretch/>
        </p:blipFill>
        <p:spPr>
          <a:xfrm>
            <a:off x="8929440" y="0"/>
            <a:ext cx="3259440" cy="6833160"/>
          </a:xfrm>
          <a:prstGeom prst="rect">
            <a:avLst/>
          </a:prstGeom>
          <a:ln w="0">
            <a:noFill/>
          </a:ln>
        </p:spPr>
      </p:pic>
      <p:sp>
        <p:nvSpPr>
          <p:cNvPr id="145" name="Прямоугольники 22"/>
          <p:cNvSpPr/>
          <p:nvPr/>
        </p:nvSpPr>
        <p:spPr>
          <a:xfrm>
            <a:off x="8929080" y="0"/>
            <a:ext cx="3250440" cy="6847920"/>
          </a:xfrm>
          <a:prstGeom prst="rect">
            <a:avLst/>
          </a:prstGeom>
          <a:solidFill>
            <a:srgbClr val="1c1c1c">
              <a:alpha val="7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Open Sans"/>
              <a:ea typeface="DejaVu Sans"/>
            </a:endParaRPr>
          </a:p>
        </p:txBody>
      </p:sp>
      <p:pic>
        <p:nvPicPr>
          <p:cNvPr id="146" name="Изображения 8" descr=""/>
          <p:cNvPicPr/>
          <p:nvPr/>
        </p:nvPicPr>
        <p:blipFill>
          <a:blip r:embed="rId3"/>
          <a:stretch/>
        </p:blipFill>
        <p:spPr>
          <a:xfrm>
            <a:off x="9984960" y="26640"/>
            <a:ext cx="1148400" cy="595800"/>
          </a:xfrm>
          <a:prstGeom prst="rect">
            <a:avLst/>
          </a:prstGeom>
          <a:ln w="0">
            <a:noFill/>
          </a:ln>
        </p:spPr>
      </p:pic>
      <p:sp>
        <p:nvSpPr>
          <p:cNvPr id="147" name="Прямоугольники 23"/>
          <p:cNvSpPr/>
          <p:nvPr/>
        </p:nvSpPr>
        <p:spPr>
          <a:xfrm>
            <a:off x="8588520" y="767520"/>
            <a:ext cx="3900600" cy="191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 anchor="t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  <a:tab algn="l" pos="493200"/>
                <a:tab algn="l" pos="1036440"/>
                <a:tab algn="l" pos="1579320"/>
                <a:tab algn="l" pos="2122920"/>
                <a:tab algn="l" pos="2666160"/>
                <a:tab algn="l" pos="3209040"/>
                <a:tab algn="l" pos="3752280"/>
                <a:tab algn="l" pos="4295880"/>
                <a:tab algn="l" pos="4838760"/>
                <a:tab algn="l" pos="5382000"/>
                <a:tab algn="l" pos="5925240"/>
                <a:tab algn="l" pos="6468480"/>
                <a:tab algn="l" pos="7011720"/>
                <a:tab algn="l" pos="7554960"/>
                <a:tab algn="l" pos="8098200"/>
                <a:tab algn="l" pos="8641440"/>
                <a:tab algn="l" pos="9184680"/>
                <a:tab algn="l" pos="9727560"/>
                <a:tab algn="l" pos="10270800"/>
                <a:tab algn="l" pos="10813680"/>
                <a:tab algn="l" pos="10816200"/>
                <a:tab algn="l" pos="11359440"/>
                <a:tab algn="l" pos="11902680"/>
                <a:tab algn="l" pos="1244592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Фонд микрофинансирования Курганской области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8" name="Прямоугольники 24"/>
          <p:cNvSpPr/>
          <p:nvPr/>
        </p:nvSpPr>
        <p:spPr>
          <a:xfrm>
            <a:off x="8213400" y="3068640"/>
            <a:ext cx="4703040" cy="114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ул. Бурова-Петрова, 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д. 112а, оф. 325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 </a:t>
            </a: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8-800-250-47-31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www.invest45.ru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49" name="Изображения 9" descr="http://qrcoder.ru/code/?https%3A%2F%2Finvest45.ru%2Fsupport%2Fmikrozajmy-pod-lgotnyj-protsent&amp;4&amp;0"/>
          <p:cNvPicPr/>
          <p:nvPr/>
        </p:nvPicPr>
        <p:blipFill>
          <a:blip r:embed="rId4"/>
          <a:stretch/>
        </p:blipFill>
        <p:spPr>
          <a:xfrm>
            <a:off x="9770760" y="1402920"/>
            <a:ext cx="1570320" cy="1522800"/>
          </a:xfrm>
          <a:prstGeom prst="rect">
            <a:avLst/>
          </a:prstGeom>
          <a:ln w="0">
            <a:noFill/>
          </a:ln>
        </p:spPr>
      </p:pic>
      <p:sp>
        <p:nvSpPr>
          <p:cNvPr id="150" name="Прямоугольники 25"/>
          <p:cNvSpPr/>
          <p:nvPr/>
        </p:nvSpPr>
        <p:spPr>
          <a:xfrm>
            <a:off x="8614800" y="4351320"/>
            <a:ext cx="3900600" cy="191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 anchor="t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  <a:tab algn="l" pos="493200"/>
                <a:tab algn="l" pos="1036440"/>
                <a:tab algn="l" pos="1579320"/>
                <a:tab algn="l" pos="2122920"/>
                <a:tab algn="l" pos="2666160"/>
                <a:tab algn="l" pos="3209040"/>
                <a:tab algn="l" pos="3752280"/>
                <a:tab algn="l" pos="4295880"/>
                <a:tab algn="l" pos="4838760"/>
                <a:tab algn="l" pos="5382000"/>
                <a:tab algn="l" pos="5925240"/>
                <a:tab algn="l" pos="6468480"/>
                <a:tab algn="l" pos="7011720"/>
                <a:tab algn="l" pos="7554960"/>
                <a:tab algn="l" pos="8098200"/>
                <a:tab algn="l" pos="8641440"/>
                <a:tab algn="l" pos="9184680"/>
                <a:tab algn="l" pos="9727560"/>
                <a:tab algn="l" pos="10270800"/>
                <a:tab algn="l" pos="10813680"/>
                <a:tab algn="l" pos="10816200"/>
                <a:tab algn="l" pos="11359440"/>
                <a:tab algn="l" pos="11902680"/>
                <a:tab algn="l" pos="1244592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Гарантийный фонд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3200"/>
                <a:tab algn="l" pos="1036440"/>
                <a:tab algn="l" pos="1579320"/>
                <a:tab algn="l" pos="2122920"/>
                <a:tab algn="l" pos="2666160"/>
                <a:tab algn="l" pos="3209040"/>
                <a:tab algn="l" pos="3752280"/>
                <a:tab algn="l" pos="4295880"/>
                <a:tab algn="l" pos="4838760"/>
                <a:tab algn="l" pos="5382000"/>
                <a:tab algn="l" pos="5925240"/>
                <a:tab algn="l" pos="6468480"/>
                <a:tab algn="l" pos="7011720"/>
                <a:tab algn="l" pos="7554960"/>
                <a:tab algn="l" pos="8098200"/>
                <a:tab algn="l" pos="8641440"/>
                <a:tab algn="l" pos="9184680"/>
                <a:tab algn="l" pos="9727560"/>
                <a:tab algn="l" pos="10270800"/>
                <a:tab algn="l" pos="10813680"/>
                <a:tab algn="l" pos="10816200"/>
                <a:tab algn="l" pos="11359440"/>
                <a:tab algn="l" pos="11902680"/>
                <a:tab algn="l" pos="1244592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Курганской области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51" name="Изображения 10" descr="http://qrcoder.ru/code/?https%3A%2F%2Finvest45.ru%2Fsupport%2Fpredostavlenie-poruchitelstva-po-kreditam-zajmam-dogovoram-lizinga-i-bankovskim-garantiyam&amp;4&amp;0"/>
          <p:cNvPicPr/>
          <p:nvPr/>
        </p:nvPicPr>
        <p:blipFill>
          <a:blip r:embed="rId5"/>
          <a:stretch/>
        </p:blipFill>
        <p:spPr>
          <a:xfrm>
            <a:off x="9902880" y="5058000"/>
            <a:ext cx="1437840" cy="1400040"/>
          </a:xfrm>
          <a:prstGeom prst="rect">
            <a:avLst/>
          </a:prstGeom>
          <a:ln w="0">
            <a:noFill/>
          </a:ln>
        </p:spPr>
      </p:pic>
      <p:sp>
        <p:nvSpPr>
          <p:cNvPr id="152" name="Прямоугольник 40"/>
          <p:cNvSpPr/>
          <p:nvPr/>
        </p:nvSpPr>
        <p:spPr>
          <a:xfrm>
            <a:off x="2783520" y="984240"/>
            <a:ext cx="6117840" cy="124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chemeClr val="dk1"/>
                </a:solidFill>
                <a:latin typeface="Arial"/>
                <a:ea typeface="DejaVu Sans"/>
              </a:rPr>
              <a:t>Микрозаймы предоставляются на цели, связанные с осуществлением профессиональной деятельности (кроме оплаты налоговых платежей, оплаты ЖКХ, погашения кредитов, займов и лизинговых платежей).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600" spc="-1" strike="noStrike">
                <a:solidFill>
                  <a:schemeClr val="dk1"/>
                </a:solidFill>
                <a:latin typeface="Arial"/>
                <a:ea typeface="DejaVu Sans"/>
              </a:rPr>
              <a:t> </a:t>
            </a:r>
            <a:endParaRPr b="0" lang="ru-RU" sz="6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Microsoft YaHei"/>
              </a:rPr>
              <a:t>Д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Microsoft YaHei"/>
              </a:rPr>
              <a:t>ля индивидуальных предпринимателей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Microsoft YaHei"/>
              </a:rPr>
              <a:t> (самозанятых)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Microsoft YaHei"/>
              </a:rPr>
              <a:t> - участников СВО применяются пониженные ставки по всем продуктам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3" name="Прямоугольник 41"/>
          <p:cNvSpPr/>
          <p:nvPr/>
        </p:nvSpPr>
        <p:spPr>
          <a:xfrm>
            <a:off x="263520" y="5843880"/>
            <a:ext cx="8278200" cy="95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95000"/>
              </a:lnSpc>
              <a:tabLst>
                <a:tab algn="l" pos="0"/>
              </a:tabLst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Банки — партнеры: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95000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ПАО «Сбербанк»              АО «Россельхозбанк»     ПАО «Совкомбанк»                                          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95000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Банк ВТБ (ПАО)                АО «МСП-Банк»               ПАО «БАНК УРАЛСИБ» 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95000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АО АКБ «Новикомбанк»   ПАО Промсвязьбанк       АО «Альфа Банк» 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95000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ФГАУ «Российский фонд технологического развития» (Фонд развития промышленности)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4" name="Прямоугольник 92"/>
          <p:cNvSpPr/>
          <p:nvPr/>
        </p:nvSpPr>
        <p:spPr>
          <a:xfrm>
            <a:off x="11621160" y="6309360"/>
            <a:ext cx="306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Microsoft YaHei"/>
              </a:rPr>
              <a:t>4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11" descr="C:\Users\Home\Downloads\medium.jpg"/>
          <p:cNvPicPr/>
          <p:nvPr/>
        </p:nvPicPr>
        <p:blipFill>
          <a:blip r:embed="rId1"/>
          <a:stretch/>
        </p:blipFill>
        <p:spPr>
          <a:xfrm>
            <a:off x="8112240" y="0"/>
            <a:ext cx="4077000" cy="6855120"/>
          </a:xfrm>
          <a:prstGeom prst="rect">
            <a:avLst/>
          </a:prstGeom>
          <a:ln w="0">
            <a:noFill/>
          </a:ln>
        </p:spPr>
      </p:pic>
      <p:pic>
        <p:nvPicPr>
          <p:cNvPr id="156" name="Изображения 7" descr=""/>
          <p:cNvPicPr/>
          <p:nvPr/>
        </p:nvPicPr>
        <p:blipFill>
          <a:blip r:embed="rId2"/>
          <a:srcRect l="0" t="0" r="1638" b="0"/>
          <a:stretch/>
        </p:blipFill>
        <p:spPr>
          <a:xfrm>
            <a:off x="3600" y="2046600"/>
            <a:ext cx="8105760" cy="4793760"/>
          </a:xfrm>
          <a:prstGeom prst="rect">
            <a:avLst/>
          </a:prstGeom>
          <a:ln w="0">
            <a:noFill/>
          </a:ln>
        </p:spPr>
      </p:pic>
      <p:grpSp>
        <p:nvGrpSpPr>
          <p:cNvPr id="157" name="Объединение 10"/>
          <p:cNvGrpSpPr/>
          <p:nvPr/>
        </p:nvGrpSpPr>
        <p:grpSpPr>
          <a:xfrm>
            <a:off x="-720" y="205560"/>
            <a:ext cx="873360" cy="1086120"/>
            <a:chOff x="-720" y="205560"/>
            <a:chExt cx="873360" cy="1086120"/>
          </a:xfrm>
        </p:grpSpPr>
        <p:sp>
          <p:nvSpPr>
            <p:cNvPr id="158" name="曲线 8"/>
            <p:cNvSpPr/>
            <p:nvPr/>
          </p:nvSpPr>
          <p:spPr>
            <a:xfrm>
              <a:off x="-720" y="205560"/>
              <a:ext cx="873360" cy="1086120"/>
            </a:xfrm>
            <a:custGeom>
              <a:avLst/>
              <a:gdLst>
                <a:gd name="textAreaLeft" fmla="*/ 0 w 873360"/>
                <a:gd name="textAreaRight" fmla="*/ 876240 w 873360"/>
                <a:gd name="textAreaTop" fmla="*/ 0 h 1086120"/>
                <a:gd name="textAreaBottom" fmla="*/ 1089000 h 108612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10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fe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159" name="曲线 9"/>
            <p:cNvSpPr/>
            <p:nvPr/>
          </p:nvSpPr>
          <p:spPr>
            <a:xfrm>
              <a:off x="-720" y="205560"/>
              <a:ext cx="873360" cy="1086120"/>
            </a:xfrm>
            <a:custGeom>
              <a:avLst/>
              <a:gdLst>
                <a:gd name="textAreaLeft" fmla="*/ 0 w 873360"/>
                <a:gd name="textAreaRight" fmla="*/ 876240 w 873360"/>
                <a:gd name="textAreaTop" fmla="*/ 0 h 1086120"/>
                <a:gd name="textAreaBottom" fmla="*/ 1089000 h 108612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600" y="10795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10795"/>
                  </a:lnTo>
                  <a:close/>
                </a:path>
              </a:pathLst>
            </a:custGeom>
            <a:noFill/>
            <a:ln w="9359">
              <a:solidFill>
                <a:srgbClr val="34afe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</p:grpSp>
      <p:sp>
        <p:nvSpPr>
          <p:cNvPr id="160" name="Прямоугольники 5"/>
          <p:cNvSpPr/>
          <p:nvPr/>
        </p:nvSpPr>
        <p:spPr>
          <a:xfrm>
            <a:off x="492120" y="226800"/>
            <a:ext cx="3435120" cy="24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15120" bIns="43560" anchor="t">
            <a:spAutoFit/>
          </a:bodyPr>
          <a:p>
            <a:pPr marL="15120" defTabSz="914400">
              <a:lnSpc>
                <a:spcPct val="100000"/>
              </a:lnSpc>
              <a:spcBef>
                <a:spcPts val="119"/>
              </a:spcBef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МЕРЫ ГОСУДАРСТВЕННОЙ ПОДДЕРЖКИ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61" name="Прямоугольники 6"/>
          <p:cNvSpPr/>
          <p:nvPr/>
        </p:nvSpPr>
        <p:spPr>
          <a:xfrm>
            <a:off x="839520" y="476640"/>
            <a:ext cx="7836840" cy="66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67320" bIns="43560" anchor="t">
            <a:spAutoFit/>
          </a:bodyPr>
          <a:p>
            <a:pPr marL="15120" defTabSz="914400">
              <a:lnSpc>
                <a:spcPts val="1899"/>
              </a:lnSpc>
              <a:spcBef>
                <a:spcPts val="530"/>
              </a:spcBef>
            </a:pPr>
            <a:r>
              <a:rPr b="1" lang="en-US" sz="2800" spc="-1" strike="noStrike">
                <a:solidFill>
                  <a:srgbClr val="00afef"/>
                </a:solidFill>
                <a:latin typeface="Arial"/>
                <a:ea typeface="Arial"/>
              </a:rPr>
              <a:t>Возмещение части затрат на 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marL="15120" defTabSz="914400">
              <a:lnSpc>
                <a:spcPts val="1899"/>
              </a:lnSpc>
              <a:spcBef>
                <a:spcPts val="530"/>
              </a:spcBef>
            </a:pPr>
            <a:r>
              <a:rPr b="1" lang="en-US" sz="2800" spc="-1" strike="noStrike">
                <a:solidFill>
                  <a:srgbClr val="00afef"/>
                </a:solidFill>
                <a:latin typeface="Arial"/>
                <a:ea typeface="Arial"/>
              </a:rPr>
              <a:t>приобретение франшизы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62" name="Прямоугольники 7"/>
          <p:cNvSpPr/>
          <p:nvPr/>
        </p:nvSpPr>
        <p:spPr>
          <a:xfrm>
            <a:off x="263520" y="1412640"/>
            <a:ext cx="7546320" cy="417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33120" bIns="4356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  <a:ea typeface="Arial"/>
              </a:rPr>
              <a:t>до</a:t>
            </a:r>
            <a:r>
              <a:rPr b="0" lang="en-US" sz="1900" spc="-75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2800" spc="-75" strike="noStrike">
                <a:solidFill>
                  <a:srgbClr val="00afef"/>
                </a:solidFill>
                <a:latin typeface="Arial"/>
                <a:ea typeface="Arial"/>
              </a:rPr>
              <a:t>5</a:t>
            </a:r>
            <a:r>
              <a:rPr b="1" lang="en-US" sz="2800" spc="-1" strike="noStrike">
                <a:solidFill>
                  <a:srgbClr val="00afef"/>
                </a:solidFill>
                <a:latin typeface="Arial"/>
                <a:ea typeface="Arial"/>
              </a:rPr>
              <a:t>0%</a:t>
            </a:r>
            <a:r>
              <a:rPr b="1" lang="en-US" sz="1900" spc="-89" strike="noStrike">
                <a:solidFill>
                  <a:srgbClr val="00afef"/>
                </a:solidFill>
                <a:latin typeface="Arial"/>
                <a:ea typeface="Arial"/>
              </a:rPr>
              <a:t> </a:t>
            </a:r>
            <a:r>
              <a:rPr b="0" lang="en-US" sz="1900" spc="-1" strike="noStrike">
                <a:solidFill>
                  <a:srgbClr val="000000"/>
                </a:solidFill>
                <a:latin typeface="Arial"/>
                <a:ea typeface="Arial"/>
              </a:rPr>
              <a:t>от</a:t>
            </a:r>
            <a:r>
              <a:rPr b="0" lang="en-US" sz="1900" spc="-52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en-US" sz="1900" spc="-1" strike="noStrike">
                <a:solidFill>
                  <a:srgbClr val="000000"/>
                </a:solidFill>
                <a:latin typeface="Arial"/>
                <a:ea typeface="Arial"/>
              </a:rPr>
              <a:t>суммы затрат на оплату паушального взноса</a:t>
            </a: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15120" defTabSz="1105200">
              <a:lnSpc>
                <a:spcPct val="100000"/>
              </a:lnSpc>
              <a:spcBef>
                <a:spcPts val="261"/>
              </a:spcBef>
            </a:pP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15120" defTabSz="1105200">
              <a:lnSpc>
                <a:spcPct val="100000"/>
              </a:lnSpc>
              <a:spcBef>
                <a:spcPts val="145"/>
              </a:spcBef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  <a:ea typeface="Arial"/>
              </a:rPr>
              <a:t>до</a:t>
            </a:r>
            <a:r>
              <a:rPr b="0" lang="en-US" sz="1900" spc="-4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2400" spc="-1" strike="noStrike">
                <a:solidFill>
                  <a:srgbClr val="00afef"/>
                </a:solidFill>
                <a:latin typeface="Arial"/>
                <a:ea typeface="Arial"/>
              </a:rPr>
              <a:t>3</a:t>
            </a:r>
            <a:r>
              <a:rPr b="1" lang="ru-RU" sz="2400" spc="-1" strike="noStrike">
                <a:solidFill>
                  <a:srgbClr val="00afef"/>
                </a:solidFill>
                <a:latin typeface="Arial"/>
                <a:ea typeface="Arial"/>
              </a:rPr>
              <a:t>5</a:t>
            </a:r>
            <a:r>
              <a:rPr b="1" lang="en-US" sz="2400" spc="-1" strike="noStrike">
                <a:solidFill>
                  <a:srgbClr val="00afef"/>
                </a:solidFill>
                <a:latin typeface="Arial"/>
                <a:ea typeface="Arial"/>
              </a:rPr>
              <a:t>0 тыс. руб. </a:t>
            </a:r>
            <a:r>
              <a:rPr b="1" lang="en-US" sz="1900" spc="-1" strike="noStrike">
                <a:solidFill>
                  <a:srgbClr val="000000"/>
                </a:solidFill>
                <a:latin typeface="Arial"/>
                <a:ea typeface="Arial"/>
              </a:rPr>
              <a:t>на одного получателя субсидии</a:t>
            </a:r>
            <a:r>
              <a:rPr b="1" lang="ru-RU" sz="1900" spc="-1" strike="noStrike">
                <a:solidFill>
                  <a:srgbClr val="000000"/>
                </a:solidFill>
                <a:latin typeface="Arial"/>
                <a:ea typeface="Arial"/>
              </a:rPr>
              <a:t> – участника СВО</a:t>
            </a: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15120" defTabSz="1105200">
              <a:lnSpc>
                <a:spcPct val="100000"/>
              </a:lnSpc>
              <a:spcBef>
                <a:spcPts val="145"/>
              </a:spcBef>
            </a:pP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15120" algn="just" defTabSz="1105200">
              <a:lnSpc>
                <a:spcPct val="100000"/>
              </a:lnSpc>
              <a:spcBef>
                <a:spcPts val="145"/>
              </a:spcBef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  <a:ea typeface="Arial"/>
              </a:rPr>
              <a:t>Объявление о проведении отбора размещается на едином портале и на официальном сайте Департамента экономического развития курганской области не позднее 1 ноября текущего финансового года.</a:t>
            </a: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15120" algn="just" defTabSz="1105200">
              <a:lnSpc>
                <a:spcPct val="100000"/>
              </a:lnSpc>
              <a:spcBef>
                <a:spcPts val="145"/>
              </a:spcBef>
            </a:pP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15120" algn="just" defTabSz="1105200">
              <a:lnSpc>
                <a:spcPct val="100000"/>
              </a:lnSpc>
              <a:spcBef>
                <a:spcPts val="145"/>
              </a:spcBef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  <a:ea typeface="Arial"/>
              </a:rPr>
              <a:t>Получатель субсидии обязан заключить договор франчайзинга и оплатить паушальный взнос в течении 30 рабочих дней со дня предоставлении субсидии.</a:t>
            </a: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63" name="Прямоугольники 8"/>
          <p:cNvSpPr/>
          <p:nvPr/>
        </p:nvSpPr>
        <p:spPr>
          <a:xfrm>
            <a:off x="8112240" y="0"/>
            <a:ext cx="4077000" cy="6847920"/>
          </a:xfrm>
          <a:prstGeom prst="rect">
            <a:avLst/>
          </a:prstGeom>
          <a:solidFill>
            <a:srgbClr val="1c1c1c">
              <a:alpha val="7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Open Sans"/>
              <a:ea typeface="DejaVu Sans"/>
            </a:endParaRPr>
          </a:p>
        </p:txBody>
      </p:sp>
      <p:pic>
        <p:nvPicPr>
          <p:cNvPr id="164" name="Изображения 11" descr=""/>
          <p:cNvPicPr/>
          <p:nvPr/>
        </p:nvPicPr>
        <p:blipFill>
          <a:blip r:embed="rId3"/>
          <a:stretch/>
        </p:blipFill>
        <p:spPr>
          <a:xfrm>
            <a:off x="9300240" y="6480"/>
            <a:ext cx="1761480" cy="1510560"/>
          </a:xfrm>
          <a:prstGeom prst="rect">
            <a:avLst/>
          </a:prstGeom>
          <a:ln w="0">
            <a:noFill/>
          </a:ln>
        </p:spPr>
      </p:pic>
      <p:sp>
        <p:nvSpPr>
          <p:cNvPr id="165" name="Прямоугольники 9"/>
          <p:cNvSpPr/>
          <p:nvPr/>
        </p:nvSpPr>
        <p:spPr>
          <a:xfrm>
            <a:off x="7968240" y="1505160"/>
            <a:ext cx="4418640" cy="95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15120" bIns="43560" anchor="t">
            <a:spAutoFit/>
          </a:bodyPr>
          <a:p>
            <a:pPr marL="718200" indent="-703800" algn="ctr" defTabSz="1105200">
              <a:lnSpc>
                <a:spcPct val="100000"/>
              </a:lnSpc>
              <a:spcBef>
                <a:spcPts val="119"/>
              </a:spcBef>
              <a:tabLst>
                <a:tab algn="l" pos="0"/>
              </a:tabLst>
            </a:pPr>
            <a:r>
              <a:rPr b="1" lang="en-US" sz="1900" spc="-1" strike="noStrike">
                <a:solidFill>
                  <a:srgbClr val="ffffff"/>
                </a:solidFill>
                <a:latin typeface="Arial"/>
                <a:ea typeface="Arial"/>
              </a:rPr>
              <a:t>Департамент </a:t>
            </a: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718200" indent="-703800" algn="ctr" defTabSz="1105200">
              <a:lnSpc>
                <a:spcPct val="100000"/>
              </a:lnSpc>
              <a:spcBef>
                <a:spcPts val="119"/>
              </a:spcBef>
              <a:tabLst>
                <a:tab algn="l" pos="0"/>
              </a:tabLst>
            </a:pPr>
            <a:r>
              <a:rPr b="1" lang="en-US" sz="1900" spc="-1" strike="noStrike">
                <a:solidFill>
                  <a:srgbClr val="ffffff"/>
                </a:solidFill>
                <a:latin typeface="Arial"/>
                <a:ea typeface="Arial"/>
              </a:rPr>
              <a:t>экономического развития</a:t>
            </a: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718200" indent="-703800" algn="ctr" defTabSz="1105200">
              <a:lnSpc>
                <a:spcPct val="100000"/>
              </a:lnSpc>
              <a:spcBef>
                <a:spcPts val="119"/>
              </a:spcBef>
              <a:tabLst>
                <a:tab algn="l" pos="0"/>
              </a:tabLst>
            </a:pPr>
            <a:r>
              <a:rPr b="1" lang="en-US" sz="1900" spc="-1" strike="noStrike">
                <a:solidFill>
                  <a:srgbClr val="ffffff"/>
                </a:solidFill>
                <a:latin typeface="Arial"/>
                <a:ea typeface="Arial"/>
              </a:rPr>
              <a:t>Курганской области</a:t>
            </a: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66" name="Прямоугольники 10"/>
          <p:cNvSpPr/>
          <p:nvPr/>
        </p:nvSpPr>
        <p:spPr>
          <a:xfrm>
            <a:off x="8363880" y="2572200"/>
            <a:ext cx="3603240" cy="303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15120" bIns="43560" anchor="t">
            <a:spAutoFit/>
          </a:bodyPr>
          <a:p>
            <a:pPr marL="68040" indent="-53280" algn="ctr" defTabSz="1105200">
              <a:lnSpc>
                <a:spcPct val="111000"/>
              </a:lnSpc>
              <a:spcBef>
                <a:spcPts val="119"/>
              </a:spcBef>
              <a:tabLst>
                <a:tab algn="l" pos="0"/>
              </a:tabLst>
            </a:pPr>
            <a:r>
              <a:rPr b="0" lang="en-US" sz="1700" spc="-1" strike="noStrike">
                <a:solidFill>
                  <a:srgbClr val="ffffff"/>
                </a:solidFill>
                <a:latin typeface="Arial"/>
                <a:ea typeface="Arial"/>
              </a:rPr>
              <a:t>ул. Гоголя, д. 25, каб. 305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marL="68040" indent="-53280" algn="ctr" defTabSz="1105200">
              <a:lnSpc>
                <a:spcPct val="111000"/>
              </a:lnSpc>
              <a:spcBef>
                <a:spcPts val="119"/>
              </a:spcBef>
              <a:tabLst>
                <a:tab algn="l" pos="0"/>
              </a:tabLst>
            </a:pP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68040" indent="-53280" algn="ctr" defTabSz="1105200">
              <a:lnSpc>
                <a:spcPct val="111000"/>
              </a:lnSpc>
              <a:spcBef>
                <a:spcPts val="119"/>
              </a:spcBef>
              <a:tabLst>
                <a:tab algn="l" pos="0"/>
              </a:tabLst>
            </a:pP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68040" indent="-53280" algn="ctr" defTabSz="1105200">
              <a:lnSpc>
                <a:spcPct val="111000"/>
              </a:lnSpc>
              <a:spcBef>
                <a:spcPts val="119"/>
              </a:spcBef>
              <a:tabLst>
                <a:tab algn="l" pos="0"/>
              </a:tabLst>
            </a:pPr>
            <a:r>
              <a:rPr b="0" lang="en-US" sz="1900" spc="-1" strike="noStrike">
                <a:solidFill>
                  <a:srgbClr val="ffffff"/>
                </a:solidFill>
                <a:latin typeface="Arial"/>
                <a:ea typeface="Arial"/>
              </a:rPr>
              <a:t>8 (3522) 428-001</a:t>
            </a: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68040" indent="-53280" algn="ctr" defTabSz="1105200">
              <a:lnSpc>
                <a:spcPct val="111000"/>
              </a:lnSpc>
              <a:spcBef>
                <a:spcPts val="119"/>
              </a:spcBef>
              <a:tabLst>
                <a:tab algn="l" pos="0"/>
              </a:tabLst>
            </a:pP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68040" indent="-53280" algn="ctr" defTabSz="1105200">
              <a:lnSpc>
                <a:spcPct val="111000"/>
              </a:lnSpc>
              <a:spcBef>
                <a:spcPts val="119"/>
              </a:spcBef>
              <a:tabLst>
                <a:tab algn="l" pos="0"/>
              </a:tabLst>
            </a:pP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68040" indent="-53280" algn="ctr" defTabSz="1105200">
              <a:lnSpc>
                <a:spcPct val="111000"/>
              </a:lnSpc>
              <a:spcBef>
                <a:spcPts val="119"/>
              </a:spcBef>
              <a:tabLst>
                <a:tab algn="l" pos="0"/>
              </a:tabLst>
            </a:pPr>
            <a:r>
              <a:rPr b="0" lang="en-US" sz="19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0" lang="en-US" sz="1900" spc="-1" strike="noStrike">
                <a:solidFill>
                  <a:srgbClr val="ffffff"/>
                </a:solidFill>
                <a:latin typeface="Arial"/>
                <a:ea typeface="Arial"/>
              </a:rPr>
              <a:t>economic.kurganobl.ru</a:t>
            </a: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68040" indent="-53280" algn="ctr" defTabSz="1105200">
              <a:lnSpc>
                <a:spcPct val="111000"/>
              </a:lnSpc>
              <a:spcBef>
                <a:spcPts val="119"/>
              </a:spcBef>
              <a:tabLst>
                <a:tab algn="l" pos="0"/>
              </a:tabLst>
            </a:pPr>
            <a:r>
              <a:rPr b="0" lang="en-US" sz="1900" spc="-1" strike="noStrike">
                <a:solidFill>
                  <a:srgbClr val="ffffff"/>
                </a:solidFill>
                <a:latin typeface="Arial"/>
                <a:ea typeface="Arial"/>
              </a:rPr>
              <a:t>economy@kurganobl.ru</a:t>
            </a: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68040" indent="-53280" algn="ctr" defTabSz="1105200">
              <a:lnSpc>
                <a:spcPct val="111000"/>
              </a:lnSpc>
              <a:spcBef>
                <a:spcPts val="119"/>
              </a:spcBef>
              <a:tabLst>
                <a:tab algn="l" pos="0"/>
              </a:tabLst>
            </a:pP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67" name="Прямоугольник 43"/>
          <p:cNvSpPr/>
          <p:nvPr/>
        </p:nvSpPr>
        <p:spPr>
          <a:xfrm>
            <a:off x="3895200" y="6372000"/>
            <a:ext cx="306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68" name="object 255"/>
          <p:cNvSpPr/>
          <p:nvPr/>
        </p:nvSpPr>
        <p:spPr>
          <a:xfrm flipV="1">
            <a:off x="215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429768" y="0"/>
                </a:lnTo>
                <a:lnTo>
                  <a:pt x="0" y="0"/>
                </a:lnTo>
                <a:lnTo>
                  <a:pt x="0" y="248119"/>
                </a:lnTo>
                <a:lnTo>
                  <a:pt x="719277" y="663397"/>
                </a:lnTo>
                <a:lnTo>
                  <a:pt x="719277" y="0"/>
                </a:lnTo>
                <a:close/>
              </a:path>
            </a:pathLst>
          </a:custGeom>
          <a:solidFill>
            <a:srgbClr val="044ea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169" name="object 256"/>
          <p:cNvSpPr/>
          <p:nvPr/>
        </p:nvSpPr>
        <p:spPr>
          <a:xfrm flipV="1">
            <a:off x="316404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94" y="0"/>
                </a:moveTo>
                <a:lnTo>
                  <a:pt x="0" y="0"/>
                </a:lnTo>
                <a:lnTo>
                  <a:pt x="429794" y="248137"/>
                </a:lnTo>
                <a:lnTo>
                  <a:pt x="429794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170" name="object 257"/>
          <p:cNvSpPr/>
          <p:nvPr/>
        </p:nvSpPr>
        <p:spPr>
          <a:xfrm flipV="1">
            <a:off x="720000" y="6588720"/>
            <a:ext cx="422280" cy="263520"/>
          </a:xfrm>
          <a:custGeom>
            <a:avLst/>
            <a:gdLst>
              <a:gd name="textAreaLeft" fmla="*/ 0 w 422280"/>
              <a:gd name="textAreaRight" fmla="*/ 427320 w 422280"/>
              <a:gd name="textAreaTop" fmla="*/ -1440 h 263520"/>
              <a:gd name="textAreaBottom" fmla="*/ 267120 h 263520"/>
            </a:gdLst>
            <a:ahLst/>
            <a:rect l="textAreaLeft" t="textAreaTop" r="textAreaRight" b="textAreaBottom"/>
            <a:pathLst>
              <a:path w="429895" h="248285">
                <a:moveTo>
                  <a:pt x="429731" y="0"/>
                </a:moveTo>
                <a:lnTo>
                  <a:pt x="0" y="0"/>
                </a:lnTo>
                <a:lnTo>
                  <a:pt x="0" y="248094"/>
                </a:lnTo>
                <a:lnTo>
                  <a:pt x="429731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171" name="object 258"/>
          <p:cNvSpPr/>
          <p:nvPr/>
        </p:nvSpPr>
        <p:spPr>
          <a:xfrm flipV="1">
            <a:off x="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85" y="0"/>
                </a:lnTo>
                <a:lnTo>
                  <a:pt x="0" y="0"/>
                </a:lnTo>
                <a:lnTo>
                  <a:pt x="0" y="663346"/>
                </a:lnTo>
                <a:lnTo>
                  <a:pt x="719277" y="248094"/>
                </a:lnTo>
                <a:lnTo>
                  <a:pt x="719277" y="0"/>
                </a:lnTo>
                <a:close/>
              </a:path>
            </a:pathLst>
          </a:custGeom>
          <a:solidFill>
            <a:srgbClr val="35b0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172" name="object 259"/>
          <p:cNvSpPr/>
          <p:nvPr/>
        </p:nvSpPr>
        <p:spPr>
          <a:xfrm flipV="1">
            <a:off x="143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7" y="0"/>
                </a:moveTo>
                <a:lnTo>
                  <a:pt x="289534" y="0"/>
                </a:lnTo>
                <a:lnTo>
                  <a:pt x="0" y="0"/>
                </a:lnTo>
                <a:lnTo>
                  <a:pt x="0" y="663371"/>
                </a:lnTo>
                <a:lnTo>
                  <a:pt x="719277" y="248119"/>
                </a:lnTo>
                <a:lnTo>
                  <a:pt x="71927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173" name="object 260"/>
          <p:cNvSpPr/>
          <p:nvPr/>
        </p:nvSpPr>
        <p:spPr>
          <a:xfrm flipV="1">
            <a:off x="72000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24" y="0"/>
                </a:lnTo>
                <a:lnTo>
                  <a:pt x="0" y="248094"/>
                </a:lnTo>
                <a:lnTo>
                  <a:pt x="719275" y="663375"/>
                </a:lnTo>
                <a:lnTo>
                  <a:pt x="719275" y="0"/>
                </a:lnTo>
                <a:close/>
              </a:path>
            </a:pathLst>
          </a:custGeom>
          <a:solidFill>
            <a:srgbClr val="ffc70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174" name="object 261"/>
          <p:cNvSpPr/>
          <p:nvPr/>
        </p:nvSpPr>
        <p:spPr>
          <a:xfrm flipV="1">
            <a:off x="287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289507" y="0"/>
                </a:moveTo>
                <a:lnTo>
                  <a:pt x="0" y="0"/>
                </a:lnTo>
                <a:lnTo>
                  <a:pt x="0" y="663396"/>
                </a:lnTo>
                <a:lnTo>
                  <a:pt x="719277" y="248137"/>
                </a:lnTo>
                <a:lnTo>
                  <a:pt x="289507" y="0"/>
                </a:lnTo>
                <a:close/>
              </a:path>
            </a:pathLst>
          </a:custGeom>
          <a:solidFill>
            <a:srgbClr val="03873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175" name="object 262"/>
          <p:cNvSpPr/>
          <p:nvPr/>
        </p:nvSpPr>
        <p:spPr>
          <a:xfrm flipV="1">
            <a:off x="3596040" y="6135120"/>
            <a:ext cx="711720" cy="717120"/>
          </a:xfrm>
          <a:custGeom>
            <a:avLst/>
            <a:gdLst>
              <a:gd name="textAreaLeft" fmla="*/ 0 w 711720"/>
              <a:gd name="textAreaRight" fmla="*/ 716760 w 711720"/>
              <a:gd name="textAreaTop" fmla="*/ -1440 h 717120"/>
              <a:gd name="textAreaBottom" fmla="*/ 720720 h 717120"/>
            </a:gdLst>
            <a:ahLst/>
            <a:rect l="textAreaLeft" t="textAreaTop" r="textAreaRight" b="textAreaBottom"/>
            <a:pathLst>
              <a:path w="719454" h="663575">
                <a:moveTo>
                  <a:pt x="719275" y="0"/>
                </a:moveTo>
                <a:lnTo>
                  <a:pt x="429797" y="0"/>
                </a:lnTo>
                <a:lnTo>
                  <a:pt x="0" y="248137"/>
                </a:lnTo>
                <a:lnTo>
                  <a:pt x="719275" y="663418"/>
                </a:lnTo>
                <a:lnTo>
                  <a:pt x="719275" y="0"/>
                </a:lnTo>
                <a:close/>
              </a:path>
            </a:pathLst>
          </a:custGeom>
          <a:solidFill>
            <a:srgbClr val="ff4d4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176" name="Прямоугольник 93"/>
          <p:cNvSpPr/>
          <p:nvPr/>
        </p:nvSpPr>
        <p:spPr>
          <a:xfrm>
            <a:off x="11620440" y="6309360"/>
            <a:ext cx="307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Microsoft YaHei"/>
              </a:rPr>
              <a:t>5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Изображения 12" descr=""/>
          <p:cNvPicPr/>
          <p:nvPr/>
        </p:nvPicPr>
        <p:blipFill>
          <a:blip r:embed="rId1"/>
          <a:srcRect l="0" t="0" r="1638" b="0"/>
          <a:stretch/>
        </p:blipFill>
        <p:spPr>
          <a:xfrm>
            <a:off x="3600" y="2046600"/>
            <a:ext cx="12175920" cy="4793760"/>
          </a:xfrm>
          <a:prstGeom prst="rect">
            <a:avLst/>
          </a:prstGeom>
          <a:ln w="0">
            <a:noFill/>
          </a:ln>
        </p:spPr>
      </p:pic>
      <p:grpSp>
        <p:nvGrpSpPr>
          <p:cNvPr id="178" name="Объединение 11"/>
          <p:cNvGrpSpPr/>
          <p:nvPr/>
        </p:nvGrpSpPr>
        <p:grpSpPr>
          <a:xfrm>
            <a:off x="-720" y="205560"/>
            <a:ext cx="873360" cy="1086120"/>
            <a:chOff x="-720" y="205560"/>
            <a:chExt cx="873360" cy="1086120"/>
          </a:xfrm>
        </p:grpSpPr>
        <p:sp>
          <p:nvSpPr>
            <p:cNvPr id="179" name="曲线 10"/>
            <p:cNvSpPr/>
            <p:nvPr/>
          </p:nvSpPr>
          <p:spPr>
            <a:xfrm>
              <a:off x="-720" y="205560"/>
              <a:ext cx="873360" cy="1086120"/>
            </a:xfrm>
            <a:custGeom>
              <a:avLst/>
              <a:gdLst>
                <a:gd name="textAreaLeft" fmla="*/ 0 w 873360"/>
                <a:gd name="textAreaRight" fmla="*/ 876240 w 873360"/>
                <a:gd name="textAreaTop" fmla="*/ 0 h 1086120"/>
                <a:gd name="textAreaBottom" fmla="*/ 1089000 h 108612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10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fe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180" name="曲线 11"/>
            <p:cNvSpPr/>
            <p:nvPr/>
          </p:nvSpPr>
          <p:spPr>
            <a:xfrm>
              <a:off x="-720" y="205560"/>
              <a:ext cx="873360" cy="1086120"/>
            </a:xfrm>
            <a:custGeom>
              <a:avLst/>
              <a:gdLst>
                <a:gd name="textAreaLeft" fmla="*/ 0 w 873360"/>
                <a:gd name="textAreaRight" fmla="*/ 876240 w 873360"/>
                <a:gd name="textAreaTop" fmla="*/ 0 h 1086120"/>
                <a:gd name="textAreaBottom" fmla="*/ 1089000 h 108612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600" y="10795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10795"/>
                  </a:lnTo>
                  <a:close/>
                </a:path>
              </a:pathLst>
            </a:custGeom>
            <a:noFill/>
            <a:ln w="9359">
              <a:solidFill>
                <a:srgbClr val="34afe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</p:grpSp>
      <p:sp>
        <p:nvSpPr>
          <p:cNvPr id="181" name="Прямоугольники 11"/>
          <p:cNvSpPr/>
          <p:nvPr/>
        </p:nvSpPr>
        <p:spPr>
          <a:xfrm>
            <a:off x="492120" y="226800"/>
            <a:ext cx="3435120" cy="24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15120" bIns="43560" anchor="t">
            <a:spAutoFit/>
          </a:bodyPr>
          <a:p>
            <a:pPr marL="15120" defTabSz="914400">
              <a:lnSpc>
                <a:spcPct val="100000"/>
              </a:lnSpc>
              <a:spcBef>
                <a:spcPts val="119"/>
              </a:spcBef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МЕРЫ ГОСУДАРСТВЕННОЙ ПОДДЕРЖКИ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2" name="Прямоугольники 12"/>
          <p:cNvSpPr/>
          <p:nvPr/>
        </p:nvSpPr>
        <p:spPr>
          <a:xfrm>
            <a:off x="272520" y="4357440"/>
            <a:ext cx="7836840" cy="72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67320" bIns="4356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  <a:ea typeface="DejaVu Sans"/>
              </a:rPr>
              <a:t>Для индивидуальных предпринимателей — участников СВО понижающий коэффициент не применяется.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3" name="Прямоугольники 13"/>
          <p:cNvSpPr/>
          <p:nvPr/>
        </p:nvSpPr>
        <p:spPr>
          <a:xfrm>
            <a:off x="263520" y="2133000"/>
            <a:ext cx="7845840" cy="208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33120" bIns="4356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  <a:ea typeface="Arial"/>
              </a:rPr>
              <a:t>до</a:t>
            </a:r>
            <a:r>
              <a:rPr b="0" lang="en-US" sz="1900" spc="-75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2800" spc="-75" strike="noStrike">
                <a:solidFill>
                  <a:srgbClr val="00afef"/>
                </a:solidFill>
                <a:latin typeface="Arial"/>
                <a:ea typeface="Arial"/>
              </a:rPr>
              <a:t>5</a:t>
            </a:r>
            <a:r>
              <a:rPr b="1" lang="en-US" sz="2800" spc="-1" strike="noStrike">
                <a:solidFill>
                  <a:srgbClr val="00afef"/>
                </a:solidFill>
                <a:latin typeface="Arial"/>
                <a:ea typeface="Arial"/>
              </a:rPr>
              <a:t>0%</a:t>
            </a:r>
            <a:r>
              <a:rPr b="1" lang="en-US" sz="1900" spc="-89" strike="noStrike">
                <a:solidFill>
                  <a:srgbClr val="00afef"/>
                </a:solidFill>
                <a:latin typeface="Arial"/>
                <a:ea typeface="Arial"/>
              </a:rPr>
              <a:t> </a:t>
            </a:r>
            <a:r>
              <a:rPr b="0" lang="ru-RU" sz="2000" spc="-1" strike="noStrike">
                <a:solidFill>
                  <a:schemeClr val="dk1"/>
                </a:solidFill>
                <a:latin typeface="Arial"/>
                <a:ea typeface="DejaVu Sans"/>
              </a:rPr>
              <a:t>затрат субъекта МСП на подключение к коммунальной инфраструктуре;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 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  <a:ea typeface="DejaVu Sans"/>
              </a:rPr>
              <a:t>до </a:t>
            </a:r>
            <a:r>
              <a:rPr b="1" lang="ru-RU" sz="2800" spc="-75" strike="noStrike">
                <a:solidFill>
                  <a:srgbClr val="00afef"/>
                </a:solidFill>
                <a:latin typeface="Arial"/>
                <a:ea typeface="Arial"/>
              </a:rPr>
              <a:t>5 млн. рублей</a:t>
            </a:r>
            <a:r>
              <a:rPr b="0" lang="ru-RU" sz="2000" spc="-1" strike="noStrike">
                <a:solidFill>
                  <a:schemeClr val="dk1"/>
                </a:solidFill>
                <a:latin typeface="Arial"/>
                <a:ea typeface="DejaVu Sans"/>
              </a:rPr>
              <a:t> для одного субъекта МСП в течение одного финансового года.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ru-RU" sz="800" spc="-1" strike="noStrike">
                <a:solidFill>
                  <a:schemeClr val="dk1"/>
                </a:solidFill>
                <a:latin typeface="Arial"/>
                <a:ea typeface="DejaVu Sans"/>
              </a:rPr>
              <a:t> </a:t>
            </a:r>
            <a:endParaRPr b="0" lang="ru-RU" sz="8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  <a:ea typeface="DejaVu Sans"/>
              </a:rPr>
              <a:t>ИП - участников СВО.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4" name="Прямоугольник 44"/>
          <p:cNvSpPr/>
          <p:nvPr/>
        </p:nvSpPr>
        <p:spPr>
          <a:xfrm>
            <a:off x="263520" y="5301360"/>
            <a:ext cx="7773840" cy="115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Arial"/>
                <a:ea typeface="DejaVu Sans"/>
              </a:rPr>
              <a:t>Постановление Правительства Курганской области от 16 июля 2024 г. № 201 «Об утверждении Порядка предоставления субсидий из областного бюджета субъектам малого и среднего предпринимательства на возмещение части затрат на оплату услуг ресурсоснабжающих организаций по подключению к коммунальной инфраструктуре в рамках реализации инвестиционного проекта»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85" name="Picture 13" descr="C:\Users\Home\Downloads\medium.jpg"/>
          <p:cNvPicPr/>
          <p:nvPr/>
        </p:nvPicPr>
        <p:blipFill>
          <a:blip r:embed="rId2"/>
          <a:stretch/>
        </p:blipFill>
        <p:spPr>
          <a:xfrm>
            <a:off x="8112240" y="0"/>
            <a:ext cx="4077000" cy="6855120"/>
          </a:xfrm>
          <a:prstGeom prst="rect">
            <a:avLst/>
          </a:prstGeom>
          <a:ln w="0">
            <a:noFill/>
          </a:ln>
        </p:spPr>
      </p:pic>
      <p:sp>
        <p:nvSpPr>
          <p:cNvPr id="186" name="Прямоугольники 27"/>
          <p:cNvSpPr/>
          <p:nvPr/>
        </p:nvSpPr>
        <p:spPr>
          <a:xfrm>
            <a:off x="8112240" y="0"/>
            <a:ext cx="4077000" cy="6847920"/>
          </a:xfrm>
          <a:prstGeom prst="rect">
            <a:avLst/>
          </a:prstGeom>
          <a:solidFill>
            <a:srgbClr val="1c1c1c">
              <a:alpha val="7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Open Sans"/>
              <a:ea typeface="DejaVu Sans"/>
            </a:endParaRPr>
          </a:p>
        </p:txBody>
      </p:sp>
      <p:pic>
        <p:nvPicPr>
          <p:cNvPr id="187" name="Изображения 13" descr=""/>
          <p:cNvPicPr/>
          <p:nvPr/>
        </p:nvPicPr>
        <p:blipFill>
          <a:blip r:embed="rId3"/>
          <a:stretch/>
        </p:blipFill>
        <p:spPr>
          <a:xfrm>
            <a:off x="9300240" y="6480"/>
            <a:ext cx="1761480" cy="1510560"/>
          </a:xfrm>
          <a:prstGeom prst="rect">
            <a:avLst/>
          </a:prstGeom>
          <a:ln w="0">
            <a:noFill/>
          </a:ln>
        </p:spPr>
      </p:pic>
      <p:sp>
        <p:nvSpPr>
          <p:cNvPr id="188" name="Прямоугольники 28"/>
          <p:cNvSpPr/>
          <p:nvPr/>
        </p:nvSpPr>
        <p:spPr>
          <a:xfrm>
            <a:off x="7968240" y="1505160"/>
            <a:ext cx="4418640" cy="95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15120" bIns="43560" anchor="t">
            <a:spAutoFit/>
          </a:bodyPr>
          <a:p>
            <a:pPr marL="718200" indent="-703800" algn="ctr" defTabSz="1105200">
              <a:lnSpc>
                <a:spcPct val="100000"/>
              </a:lnSpc>
              <a:spcBef>
                <a:spcPts val="119"/>
              </a:spcBef>
              <a:tabLst>
                <a:tab algn="l" pos="0"/>
              </a:tabLst>
            </a:pPr>
            <a:r>
              <a:rPr b="1" lang="en-US" sz="1900" spc="-1" strike="noStrike">
                <a:solidFill>
                  <a:srgbClr val="ffffff"/>
                </a:solidFill>
                <a:latin typeface="Arial"/>
                <a:ea typeface="Arial"/>
              </a:rPr>
              <a:t>Департамент </a:t>
            </a: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718200" indent="-703800" algn="ctr" defTabSz="1105200">
              <a:lnSpc>
                <a:spcPct val="100000"/>
              </a:lnSpc>
              <a:spcBef>
                <a:spcPts val="119"/>
              </a:spcBef>
              <a:tabLst>
                <a:tab algn="l" pos="0"/>
              </a:tabLst>
            </a:pPr>
            <a:r>
              <a:rPr b="1" lang="en-US" sz="1900" spc="-1" strike="noStrike">
                <a:solidFill>
                  <a:srgbClr val="ffffff"/>
                </a:solidFill>
                <a:latin typeface="Arial"/>
                <a:ea typeface="Arial"/>
              </a:rPr>
              <a:t>экономического развития</a:t>
            </a: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718200" indent="-703800" algn="ctr" defTabSz="1105200">
              <a:lnSpc>
                <a:spcPct val="100000"/>
              </a:lnSpc>
              <a:spcBef>
                <a:spcPts val="119"/>
              </a:spcBef>
              <a:tabLst>
                <a:tab algn="l" pos="0"/>
              </a:tabLst>
            </a:pPr>
            <a:r>
              <a:rPr b="1" lang="en-US" sz="1900" spc="-1" strike="noStrike">
                <a:solidFill>
                  <a:srgbClr val="ffffff"/>
                </a:solidFill>
                <a:latin typeface="Arial"/>
                <a:ea typeface="Arial"/>
              </a:rPr>
              <a:t>Курганской области</a:t>
            </a: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9" name="Прямоугольники 29"/>
          <p:cNvSpPr/>
          <p:nvPr/>
        </p:nvSpPr>
        <p:spPr>
          <a:xfrm>
            <a:off x="8363880" y="2572200"/>
            <a:ext cx="3603240" cy="303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15120" bIns="43560" anchor="t">
            <a:spAutoFit/>
          </a:bodyPr>
          <a:p>
            <a:pPr marL="68040" indent="-53280" algn="ctr" defTabSz="1105200">
              <a:lnSpc>
                <a:spcPct val="111000"/>
              </a:lnSpc>
              <a:spcBef>
                <a:spcPts val="119"/>
              </a:spcBef>
              <a:tabLst>
                <a:tab algn="l" pos="0"/>
              </a:tabLst>
            </a:pPr>
            <a:r>
              <a:rPr b="0" lang="en-US" sz="1700" spc="-1" strike="noStrike">
                <a:solidFill>
                  <a:srgbClr val="ffffff"/>
                </a:solidFill>
                <a:latin typeface="Arial"/>
                <a:ea typeface="Arial"/>
              </a:rPr>
              <a:t>ул. Гоголя, д. 25, каб. 305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marL="68040" indent="-53280" algn="ctr" defTabSz="1105200">
              <a:lnSpc>
                <a:spcPct val="111000"/>
              </a:lnSpc>
              <a:spcBef>
                <a:spcPts val="119"/>
              </a:spcBef>
              <a:tabLst>
                <a:tab algn="l" pos="0"/>
              </a:tabLst>
            </a:pP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68040" indent="-53280" algn="ctr" defTabSz="1105200">
              <a:lnSpc>
                <a:spcPct val="111000"/>
              </a:lnSpc>
              <a:spcBef>
                <a:spcPts val="119"/>
              </a:spcBef>
              <a:tabLst>
                <a:tab algn="l" pos="0"/>
              </a:tabLst>
            </a:pP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68040" indent="-53280" algn="ctr" defTabSz="1105200">
              <a:lnSpc>
                <a:spcPct val="111000"/>
              </a:lnSpc>
              <a:spcBef>
                <a:spcPts val="119"/>
              </a:spcBef>
              <a:tabLst>
                <a:tab algn="l" pos="0"/>
              </a:tabLst>
            </a:pPr>
            <a:r>
              <a:rPr b="0" lang="en-US" sz="1900" spc="-1" strike="noStrike">
                <a:solidFill>
                  <a:srgbClr val="ffffff"/>
                </a:solidFill>
                <a:latin typeface="Arial"/>
                <a:ea typeface="Arial"/>
              </a:rPr>
              <a:t>8 (3522) 428-001</a:t>
            </a: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68040" indent="-53280" algn="ctr" defTabSz="1105200">
              <a:lnSpc>
                <a:spcPct val="111000"/>
              </a:lnSpc>
              <a:spcBef>
                <a:spcPts val="119"/>
              </a:spcBef>
              <a:tabLst>
                <a:tab algn="l" pos="0"/>
              </a:tabLst>
            </a:pP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68040" indent="-53280" algn="ctr" defTabSz="1105200">
              <a:lnSpc>
                <a:spcPct val="111000"/>
              </a:lnSpc>
              <a:spcBef>
                <a:spcPts val="119"/>
              </a:spcBef>
              <a:tabLst>
                <a:tab algn="l" pos="0"/>
              </a:tabLst>
            </a:pP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68040" indent="-53280" algn="ctr" defTabSz="1105200">
              <a:lnSpc>
                <a:spcPct val="111000"/>
              </a:lnSpc>
              <a:spcBef>
                <a:spcPts val="119"/>
              </a:spcBef>
              <a:tabLst>
                <a:tab algn="l" pos="0"/>
              </a:tabLst>
            </a:pPr>
            <a:r>
              <a:rPr b="0" lang="en-US" sz="19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0" lang="en-US" sz="1900" spc="-1" strike="noStrike">
                <a:solidFill>
                  <a:srgbClr val="ffffff"/>
                </a:solidFill>
                <a:latin typeface="Arial"/>
                <a:ea typeface="Arial"/>
              </a:rPr>
              <a:t>economic.kurganobl.ru</a:t>
            </a: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68040" indent="-53280" algn="ctr" defTabSz="1105200">
              <a:lnSpc>
                <a:spcPct val="111000"/>
              </a:lnSpc>
              <a:spcBef>
                <a:spcPts val="119"/>
              </a:spcBef>
              <a:tabLst>
                <a:tab algn="l" pos="0"/>
              </a:tabLst>
            </a:pPr>
            <a:r>
              <a:rPr b="0" lang="en-US" sz="1900" spc="-1" strike="noStrike">
                <a:solidFill>
                  <a:srgbClr val="ffffff"/>
                </a:solidFill>
                <a:latin typeface="Arial"/>
                <a:ea typeface="Arial"/>
              </a:rPr>
              <a:t>economy@kurganobl.ru</a:t>
            </a: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  <a:p>
            <a:pPr marL="68040" indent="-53280" algn="ctr" defTabSz="1105200">
              <a:lnSpc>
                <a:spcPct val="111000"/>
              </a:lnSpc>
              <a:spcBef>
                <a:spcPts val="119"/>
              </a:spcBef>
              <a:tabLst>
                <a:tab algn="l" pos="0"/>
              </a:tabLst>
            </a:pPr>
            <a:endParaRPr b="0" lang="ru-RU" sz="19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90" name="Прямоугольники 30"/>
          <p:cNvSpPr/>
          <p:nvPr/>
        </p:nvSpPr>
        <p:spPr>
          <a:xfrm>
            <a:off x="839520" y="476640"/>
            <a:ext cx="7836840" cy="158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67320" bIns="43560" anchor="t">
            <a:spAutoFit/>
          </a:bodyPr>
          <a:p>
            <a:pPr marL="15120" defTabSz="914400">
              <a:lnSpc>
                <a:spcPts val="1899"/>
              </a:lnSpc>
              <a:spcBef>
                <a:spcPts val="530"/>
              </a:spcBef>
            </a:pPr>
            <a:r>
              <a:rPr b="1" lang="en-US" sz="2800" spc="-1" strike="noStrike">
                <a:solidFill>
                  <a:srgbClr val="00afef"/>
                </a:solidFill>
                <a:latin typeface="Arial"/>
                <a:ea typeface="Arial"/>
              </a:rPr>
              <a:t>Возмещение части затрат на</a:t>
            </a:r>
            <a:r>
              <a:rPr b="1" lang="ru-RU" sz="2800" spc="-1" strike="noStrike">
                <a:solidFill>
                  <a:srgbClr val="00afef"/>
                </a:solidFill>
                <a:latin typeface="Arial"/>
                <a:ea typeface="Arial"/>
              </a:rPr>
              <a:t> 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marL="15120" defTabSz="914400">
              <a:lnSpc>
                <a:spcPts val="1899"/>
              </a:lnSpc>
              <a:spcBef>
                <a:spcPts val="530"/>
              </a:spcBef>
            </a:pPr>
            <a:r>
              <a:rPr b="1" lang="ru-RU" sz="2800" spc="-1" strike="noStrike">
                <a:solidFill>
                  <a:srgbClr val="00afef"/>
                </a:solidFill>
                <a:latin typeface="Arial"/>
                <a:ea typeface="Arial"/>
              </a:rPr>
              <a:t>оплату услуг ресурсоснабжающих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marL="15120" defTabSz="914400">
              <a:lnSpc>
                <a:spcPts val="1899"/>
              </a:lnSpc>
              <a:spcBef>
                <a:spcPts val="530"/>
              </a:spcBef>
            </a:pPr>
            <a:r>
              <a:rPr b="1" lang="ru-RU" sz="2800" spc="-1" strike="noStrike">
                <a:solidFill>
                  <a:srgbClr val="00afef"/>
                </a:solidFill>
                <a:latin typeface="Arial"/>
                <a:ea typeface="Arial"/>
              </a:rPr>
              <a:t>организаций по подключению к 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marL="15120" defTabSz="914400">
              <a:lnSpc>
                <a:spcPts val="1899"/>
              </a:lnSpc>
              <a:spcBef>
                <a:spcPts val="530"/>
              </a:spcBef>
            </a:pPr>
            <a:r>
              <a:rPr b="1" lang="ru-RU" sz="2800" spc="-1" strike="noStrike">
                <a:solidFill>
                  <a:srgbClr val="00afef"/>
                </a:solidFill>
                <a:latin typeface="Arial"/>
                <a:ea typeface="Arial"/>
              </a:rPr>
              <a:t>коммунальной инфраструктуре 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marL="15120" defTabSz="914400">
              <a:lnSpc>
                <a:spcPts val="1899"/>
              </a:lnSpc>
              <a:spcBef>
                <a:spcPts val="530"/>
              </a:spcBef>
            </a:pPr>
            <a:r>
              <a:rPr b="1" lang="ru-RU" sz="2800" spc="-1" strike="noStrike">
                <a:solidFill>
                  <a:srgbClr val="00afef"/>
                </a:solidFill>
                <a:latin typeface="Arial"/>
                <a:ea typeface="Arial"/>
              </a:rPr>
              <a:t>в рамках реализации инвестпроекта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91" name="Прямоугольник 94"/>
          <p:cNvSpPr/>
          <p:nvPr/>
        </p:nvSpPr>
        <p:spPr>
          <a:xfrm>
            <a:off x="11620440" y="6309360"/>
            <a:ext cx="307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Microsoft YaHei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14" descr="C:\Users\Home\Downloads\1407374903283511_833e.jpg"/>
          <p:cNvPicPr/>
          <p:nvPr/>
        </p:nvPicPr>
        <p:blipFill>
          <a:blip r:embed="rId1"/>
          <a:stretch/>
        </p:blipFill>
        <p:spPr>
          <a:xfrm>
            <a:off x="8112240" y="0"/>
            <a:ext cx="4077000" cy="6855120"/>
          </a:xfrm>
          <a:prstGeom prst="rect">
            <a:avLst/>
          </a:prstGeom>
          <a:ln w="0">
            <a:noFill/>
          </a:ln>
        </p:spPr>
      </p:pic>
      <p:pic>
        <p:nvPicPr>
          <p:cNvPr id="193" name="Изображения 14" descr=""/>
          <p:cNvPicPr/>
          <p:nvPr/>
        </p:nvPicPr>
        <p:blipFill>
          <a:blip r:embed="rId2"/>
          <a:srcRect l="0" t="0" r="1638" b="0"/>
          <a:stretch/>
        </p:blipFill>
        <p:spPr>
          <a:xfrm>
            <a:off x="3600" y="2046600"/>
            <a:ext cx="8033760" cy="4793760"/>
          </a:xfrm>
          <a:prstGeom prst="rect">
            <a:avLst/>
          </a:prstGeom>
          <a:ln w="0">
            <a:noFill/>
          </a:ln>
        </p:spPr>
      </p:pic>
      <p:grpSp>
        <p:nvGrpSpPr>
          <p:cNvPr id="194" name="Объединение 12"/>
          <p:cNvGrpSpPr/>
          <p:nvPr/>
        </p:nvGrpSpPr>
        <p:grpSpPr>
          <a:xfrm>
            <a:off x="-720" y="205560"/>
            <a:ext cx="873360" cy="1086120"/>
            <a:chOff x="-720" y="205560"/>
            <a:chExt cx="873360" cy="1086120"/>
          </a:xfrm>
        </p:grpSpPr>
        <p:sp>
          <p:nvSpPr>
            <p:cNvPr id="195" name="曲线 12"/>
            <p:cNvSpPr/>
            <p:nvPr/>
          </p:nvSpPr>
          <p:spPr>
            <a:xfrm>
              <a:off x="-720" y="205560"/>
              <a:ext cx="873360" cy="1086120"/>
            </a:xfrm>
            <a:custGeom>
              <a:avLst/>
              <a:gdLst>
                <a:gd name="textAreaLeft" fmla="*/ 0 w 873360"/>
                <a:gd name="textAreaRight" fmla="*/ 876240 w 873360"/>
                <a:gd name="textAreaTop" fmla="*/ 0 h 1086120"/>
                <a:gd name="textAreaBottom" fmla="*/ 1089000 h 108612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10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fe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196" name="曲线 13"/>
            <p:cNvSpPr/>
            <p:nvPr/>
          </p:nvSpPr>
          <p:spPr>
            <a:xfrm>
              <a:off x="-720" y="205560"/>
              <a:ext cx="873360" cy="1086120"/>
            </a:xfrm>
            <a:custGeom>
              <a:avLst/>
              <a:gdLst>
                <a:gd name="textAreaLeft" fmla="*/ 0 w 873360"/>
                <a:gd name="textAreaRight" fmla="*/ 876240 w 873360"/>
                <a:gd name="textAreaTop" fmla="*/ 0 h 1086120"/>
                <a:gd name="textAreaBottom" fmla="*/ 1089000 h 108612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600" y="10795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10795"/>
                  </a:lnTo>
                  <a:close/>
                </a:path>
              </a:pathLst>
            </a:custGeom>
            <a:noFill/>
            <a:ln w="9359">
              <a:solidFill>
                <a:srgbClr val="34afe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</p:grpSp>
      <p:sp>
        <p:nvSpPr>
          <p:cNvPr id="197" name="Прямоугольники 26"/>
          <p:cNvSpPr/>
          <p:nvPr/>
        </p:nvSpPr>
        <p:spPr>
          <a:xfrm>
            <a:off x="492120" y="226800"/>
            <a:ext cx="3435120" cy="24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15120" bIns="43560" anchor="t">
            <a:spAutoFit/>
          </a:bodyPr>
          <a:p>
            <a:pPr marL="15120" defTabSz="914400">
              <a:lnSpc>
                <a:spcPct val="100000"/>
              </a:lnSpc>
              <a:spcBef>
                <a:spcPts val="119"/>
              </a:spcBef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МЕРЫ ГОСУДАРСТВЕННОЙ ПОДДЕРЖКИ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98" name="Прямоугольники 32"/>
          <p:cNvSpPr/>
          <p:nvPr/>
        </p:nvSpPr>
        <p:spPr>
          <a:xfrm>
            <a:off x="335520" y="1196640"/>
            <a:ext cx="7836840" cy="532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67320" bIns="4356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1400" spc="-1" strike="noStrike">
                <a:solidFill>
                  <a:schemeClr val="dk1"/>
                </a:solidFill>
                <a:latin typeface="Arial"/>
                <a:ea typeface="DejaVu Sans"/>
              </a:rPr>
              <a:t>На осуществление индивидуальной предпринимательской деятельности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1" lang="ru-RU" sz="1400" spc="-1" strike="noStrike">
                <a:solidFill>
                  <a:schemeClr val="dk1"/>
                </a:solidFill>
                <a:latin typeface="Arial"/>
                <a:ea typeface="DejaVu Sans"/>
              </a:rPr>
              <a:t>Сумма:</a:t>
            </a:r>
            <a:r>
              <a:rPr b="0" lang="ru-RU" sz="1400" spc="-1" strike="noStrike">
                <a:solidFill>
                  <a:schemeClr val="dk1"/>
                </a:solidFill>
                <a:latin typeface="Arial"/>
                <a:ea typeface="DejaVu Sans"/>
              </a:rPr>
              <a:t> единовременно </a:t>
            </a:r>
            <a:r>
              <a:rPr b="1" lang="ru-RU" sz="2400" spc="-75" strike="noStrike">
                <a:solidFill>
                  <a:srgbClr val="00afef"/>
                </a:solidFill>
                <a:latin typeface="Arial"/>
                <a:ea typeface="Arial"/>
              </a:rPr>
              <a:t>до 350 тыс. рублей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1" lang="ru-RU" sz="1400" spc="-1" strike="noStrike">
                <a:solidFill>
                  <a:schemeClr val="dk1"/>
                </a:solidFill>
                <a:latin typeface="Arial"/>
                <a:ea typeface="DejaVu Sans"/>
              </a:rPr>
              <a:t>Срок заключения соцконтракта:</a:t>
            </a:r>
            <a:r>
              <a:rPr b="0" lang="ru-RU" sz="1400" spc="-1" strike="noStrike">
                <a:solidFill>
                  <a:schemeClr val="dk1"/>
                </a:solidFill>
                <a:latin typeface="Arial"/>
                <a:ea typeface="DejaVu Sans"/>
              </a:rPr>
              <a:t> до 12 месяцев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1" lang="ru-RU" sz="1400" spc="-1" strike="noStrike">
                <a:solidFill>
                  <a:schemeClr val="dk1"/>
                </a:solidFill>
                <a:latin typeface="Arial"/>
                <a:ea typeface="DejaVu Sans"/>
              </a:rPr>
              <a:t>Условия предоставления соцконтракта на осуществление предпринимательской деятельности </a:t>
            </a:r>
            <a:r>
              <a:rPr b="0" lang="ru-RU" sz="1400" spc="-1" strike="noStrike">
                <a:solidFill>
                  <a:schemeClr val="dk1"/>
                </a:solidFill>
                <a:latin typeface="Arial"/>
                <a:ea typeface="DejaVu Sans"/>
              </a:rPr>
              <a:t>— заявитель или член его семьи </a:t>
            </a:r>
            <a:r>
              <a:rPr b="1" lang="ru-RU" sz="1400" spc="-1" strike="noStrike">
                <a:solidFill>
                  <a:schemeClr val="dk1"/>
                </a:solidFill>
                <a:latin typeface="Arial"/>
                <a:ea typeface="DejaVu Sans"/>
              </a:rPr>
              <a:t>не получал </a:t>
            </a:r>
            <a:r>
              <a:rPr b="0" lang="ru-RU" sz="1400" spc="-1" strike="noStrike">
                <a:solidFill>
                  <a:schemeClr val="dk1"/>
                </a:solidFill>
                <a:latin typeface="Arial"/>
                <a:ea typeface="DejaVu Sans"/>
              </a:rPr>
              <a:t>в Центре занятости единовременную финансовую помощь на осуществление предпринимательской деятельности в течение 24 месяцев до дня обращения за выплатой на предпринимательство в орган соцзащиты.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Arial"/>
                <a:ea typeface="DejaVu Sans"/>
              </a:rPr>
              <a:t> 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1" lang="ru-RU" sz="1400" spc="-1" strike="noStrike">
                <a:solidFill>
                  <a:schemeClr val="dk1"/>
                </a:solidFill>
                <a:latin typeface="Arial"/>
                <a:ea typeface="DejaVu Sans"/>
              </a:rPr>
              <a:t>На ведение личного подсобного хозяйства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1" lang="ru-RU" sz="1400" spc="-1" strike="noStrike">
                <a:solidFill>
                  <a:schemeClr val="dk1"/>
                </a:solidFill>
                <a:latin typeface="Arial"/>
                <a:ea typeface="DejaVu Sans"/>
              </a:rPr>
              <a:t>Сумма:</a:t>
            </a:r>
            <a:r>
              <a:rPr b="0" lang="ru-RU" sz="1400" spc="-1" strike="noStrike">
                <a:solidFill>
                  <a:schemeClr val="dk1"/>
                </a:solidFill>
                <a:latin typeface="Arial"/>
                <a:ea typeface="DejaVu Sans"/>
              </a:rPr>
              <a:t> единовременно </a:t>
            </a:r>
            <a:r>
              <a:rPr b="1" lang="ru-RU" sz="2400" spc="-75" strike="noStrike">
                <a:solidFill>
                  <a:srgbClr val="00afef"/>
                </a:solidFill>
                <a:latin typeface="Arial"/>
                <a:ea typeface="Arial"/>
              </a:rPr>
              <a:t>до 200 тыс. рублей</a:t>
            </a:r>
            <a:endParaRPr b="0" lang="ru-RU" sz="2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1" lang="ru-RU" sz="1400" spc="-1" strike="noStrike">
                <a:solidFill>
                  <a:schemeClr val="dk1"/>
                </a:solidFill>
                <a:latin typeface="Arial"/>
                <a:ea typeface="DejaVu Sans"/>
              </a:rPr>
              <a:t>Срок заключения соцконтракта:</a:t>
            </a:r>
            <a:r>
              <a:rPr b="0" lang="ru-RU" sz="1400" spc="-1" strike="noStrike">
                <a:solidFill>
                  <a:schemeClr val="dk1"/>
                </a:solidFill>
                <a:latin typeface="Arial"/>
                <a:ea typeface="DejaVu Sans"/>
              </a:rPr>
              <a:t> до 12 месяцев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1" lang="ru-RU" sz="1400" spc="-1" strike="noStrike">
                <a:solidFill>
                  <a:schemeClr val="dk1"/>
                </a:solidFill>
                <a:latin typeface="Arial"/>
                <a:ea typeface="DejaVu Sans"/>
              </a:rPr>
              <a:t>Условия предоставления соцконтракта на развитие личного подсобного хозяйства: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Arial"/>
                <a:ea typeface="DejaVu Sans"/>
              </a:rPr>
              <a:t>Наличие у гражданина (члена семьи гражданина) земельного участка в границах населенного пункта (приусадебного земельного участка), земельного участка за пределами границ населенного пункта (полевого земельного участка), предоставленного и (или) приобретенного для ведения личного подсобного хозяйства.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1" lang="ru-RU" sz="1400" spc="-1" strike="noStrike">
                <a:solidFill>
                  <a:schemeClr val="dk1"/>
                </a:solidFill>
                <a:latin typeface="Arial"/>
                <a:ea typeface="DejaVu Sans"/>
              </a:rPr>
              <a:t>Получатели услуги: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Arial"/>
                <a:ea typeface="DejaVu Sans"/>
              </a:rPr>
              <a:t>Семьи или одиноко проживающие граждане, проживающие на территории Курганской области, со среднедушевым доходом ниже величины прожиточного минимума.</a:t>
            </a:r>
            <a:endParaRPr b="0" lang="ru-RU" sz="14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99" name="Прямоугольники 33"/>
          <p:cNvSpPr/>
          <p:nvPr/>
        </p:nvSpPr>
        <p:spPr>
          <a:xfrm>
            <a:off x="8112240" y="7200"/>
            <a:ext cx="4077000" cy="6847920"/>
          </a:xfrm>
          <a:prstGeom prst="rect">
            <a:avLst/>
          </a:prstGeom>
          <a:solidFill>
            <a:srgbClr val="1c1c1c">
              <a:alpha val="7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Open Sans"/>
              <a:ea typeface="DejaVu Sans"/>
            </a:endParaRPr>
          </a:p>
        </p:txBody>
      </p:sp>
      <p:pic>
        <p:nvPicPr>
          <p:cNvPr id="200" name="Изображения 15" descr=""/>
          <p:cNvPicPr/>
          <p:nvPr/>
        </p:nvPicPr>
        <p:blipFill>
          <a:blip r:embed="rId3"/>
          <a:stretch/>
        </p:blipFill>
        <p:spPr>
          <a:xfrm>
            <a:off x="9480240" y="0"/>
            <a:ext cx="1407960" cy="1510560"/>
          </a:xfrm>
          <a:prstGeom prst="rect">
            <a:avLst/>
          </a:prstGeom>
          <a:ln w="0">
            <a:noFill/>
          </a:ln>
        </p:spPr>
      </p:pic>
      <p:sp>
        <p:nvSpPr>
          <p:cNvPr id="201" name="Прямоугольники 34"/>
          <p:cNvSpPr/>
          <p:nvPr/>
        </p:nvSpPr>
        <p:spPr>
          <a:xfrm>
            <a:off x="8472240" y="1764720"/>
            <a:ext cx="3525480" cy="371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15120" bIns="4356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2000" spc="-1" strike="noStrike">
                <a:solidFill>
                  <a:schemeClr val="lt1"/>
                </a:solidFill>
                <a:latin typeface="Arial"/>
                <a:ea typeface="DejaVu Sans"/>
              </a:rPr>
              <a:t>ГКУ «Управление социальной защиты населения » по месту жительства заявителя</a:t>
            </a:r>
            <a:br>
              <a:rPr sz="2000"/>
            </a:b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2000" spc="-1" strike="noStrike">
                <a:solidFill>
                  <a:schemeClr val="lt1"/>
                </a:solidFill>
                <a:latin typeface="Arial"/>
                <a:ea typeface="DejaVu Sans"/>
              </a:rPr>
              <a:t>Адреса, телефоны 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2000" spc="-1" strike="noStrike">
                <a:solidFill>
                  <a:schemeClr val="lt1"/>
                </a:solidFill>
                <a:latin typeface="Arial"/>
                <a:ea typeface="DejaVu Sans"/>
              </a:rPr>
              <a:t>указаны на сайте: 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2000" spc="-1" strike="noStrike">
                <a:solidFill>
                  <a:schemeClr val="lt1"/>
                </a:solidFill>
                <a:latin typeface="Arial"/>
                <a:ea typeface="DejaVu Sans"/>
              </a:rPr>
              <a:t>https://sz.gov45.ru/struktura/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2000" spc="-1" strike="noStrike">
                <a:solidFill>
                  <a:schemeClr val="lt1"/>
                </a:solidFill>
                <a:latin typeface="Arial"/>
                <a:ea typeface="DejaVu Sans"/>
              </a:rPr>
              <a:t>Портал государственных и муниципальных услуг (функций)</a:t>
            </a:r>
            <a:endParaRPr b="0" lang="ru-RU" sz="20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02" name="Прямоугольники 35"/>
          <p:cNvSpPr/>
          <p:nvPr/>
        </p:nvSpPr>
        <p:spPr>
          <a:xfrm>
            <a:off x="839520" y="476640"/>
            <a:ext cx="7836840" cy="66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67320" bIns="43560" anchor="t">
            <a:spAutoFit/>
          </a:bodyPr>
          <a:p>
            <a:pPr marL="15120" defTabSz="914400">
              <a:lnSpc>
                <a:spcPts val="1899"/>
              </a:lnSpc>
              <a:spcBef>
                <a:spcPts val="530"/>
              </a:spcBef>
            </a:pPr>
            <a:r>
              <a:rPr b="1" lang="ru-RU" sz="2800" spc="-1" strike="noStrike">
                <a:solidFill>
                  <a:srgbClr val="00afef"/>
                </a:solidFill>
                <a:latin typeface="Arial"/>
                <a:ea typeface="Arial"/>
              </a:rPr>
              <a:t>Соцконтракт на осуществление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  <a:p>
            <a:pPr marL="15120" defTabSz="914400">
              <a:lnSpc>
                <a:spcPts val="1899"/>
              </a:lnSpc>
              <a:spcBef>
                <a:spcPts val="530"/>
              </a:spcBef>
            </a:pPr>
            <a:r>
              <a:rPr b="1" lang="ru-RU" sz="2800" spc="-1" strike="noStrike">
                <a:solidFill>
                  <a:srgbClr val="00afef"/>
                </a:solidFill>
                <a:latin typeface="Arial"/>
                <a:ea typeface="Arial"/>
              </a:rPr>
              <a:t>предпринимательской деятельности</a:t>
            </a:r>
            <a:endParaRPr b="0" lang="ru-RU" sz="28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03" name="Прямоугольник 95"/>
          <p:cNvSpPr/>
          <p:nvPr/>
        </p:nvSpPr>
        <p:spPr>
          <a:xfrm>
            <a:off x="11620440" y="6309360"/>
            <a:ext cx="307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Microsoft YaHei"/>
              </a:rPr>
              <a:t>7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Изображения 18" descr=""/>
          <p:cNvPicPr/>
          <p:nvPr/>
        </p:nvPicPr>
        <p:blipFill>
          <a:blip r:embed="rId1"/>
          <a:srcRect l="0" t="0" r="26431" b="0"/>
          <a:stretch/>
        </p:blipFill>
        <p:spPr>
          <a:xfrm>
            <a:off x="3600" y="1500480"/>
            <a:ext cx="10687320" cy="5341320"/>
          </a:xfrm>
          <a:prstGeom prst="rect">
            <a:avLst/>
          </a:prstGeom>
          <a:ln w="0">
            <a:noFill/>
          </a:ln>
        </p:spPr>
      </p:pic>
      <p:grpSp>
        <p:nvGrpSpPr>
          <p:cNvPr id="205" name="Объединение 13"/>
          <p:cNvGrpSpPr/>
          <p:nvPr/>
        </p:nvGrpSpPr>
        <p:grpSpPr>
          <a:xfrm>
            <a:off x="-720" y="205560"/>
            <a:ext cx="874080" cy="1086840"/>
            <a:chOff x="-720" y="205560"/>
            <a:chExt cx="874080" cy="1086840"/>
          </a:xfrm>
        </p:grpSpPr>
        <p:sp>
          <p:nvSpPr>
            <p:cNvPr id="206" name="曲线 14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10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fe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207" name="曲线 15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600" y="10795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10795"/>
                  </a:lnTo>
                  <a:close/>
                </a:path>
              </a:pathLst>
            </a:custGeom>
            <a:noFill/>
            <a:ln w="9359">
              <a:solidFill>
                <a:srgbClr val="34afe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</p:grpSp>
      <p:sp>
        <p:nvSpPr>
          <p:cNvPr id="208" name="Прямоугольники 31"/>
          <p:cNvSpPr/>
          <p:nvPr/>
        </p:nvSpPr>
        <p:spPr>
          <a:xfrm>
            <a:off x="102240" y="226800"/>
            <a:ext cx="3436200" cy="24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15120" bIns="43560" anchor="t">
            <a:spAutoFit/>
          </a:bodyPr>
          <a:p>
            <a:pPr marL="15120" defTabSz="914400">
              <a:lnSpc>
                <a:spcPct val="100000"/>
              </a:lnSpc>
              <a:spcBef>
                <a:spcPts val="119"/>
              </a:spcBef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МЕРЫ ГОСУДАРСТВЕННОЙ ПОДДЕРЖКИ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09" name="Изображения 19" descr=""/>
          <p:cNvPicPr/>
          <p:nvPr/>
        </p:nvPicPr>
        <p:blipFill>
          <a:blip r:embed="rId2"/>
          <a:srcRect l="23061" t="340" r="0" b="0"/>
          <a:stretch/>
        </p:blipFill>
        <p:spPr>
          <a:xfrm>
            <a:off x="8929440" y="0"/>
            <a:ext cx="3260160" cy="6833880"/>
          </a:xfrm>
          <a:prstGeom prst="rect">
            <a:avLst/>
          </a:prstGeom>
          <a:ln w="0">
            <a:noFill/>
          </a:ln>
        </p:spPr>
      </p:pic>
      <p:sp>
        <p:nvSpPr>
          <p:cNvPr id="210" name="Прямоугольники 39"/>
          <p:cNvSpPr/>
          <p:nvPr/>
        </p:nvSpPr>
        <p:spPr>
          <a:xfrm>
            <a:off x="8925480" y="-7560"/>
            <a:ext cx="3251160" cy="6848640"/>
          </a:xfrm>
          <a:prstGeom prst="rect">
            <a:avLst/>
          </a:prstGeom>
          <a:solidFill>
            <a:srgbClr val="1c1c1c">
              <a:alpha val="7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Open Sans"/>
              <a:ea typeface="DejaVu Sans"/>
            </a:endParaRPr>
          </a:p>
        </p:txBody>
      </p:sp>
      <p:pic>
        <p:nvPicPr>
          <p:cNvPr id="211" name="Изображения 20" descr=""/>
          <p:cNvPicPr/>
          <p:nvPr/>
        </p:nvPicPr>
        <p:blipFill>
          <a:blip r:embed="rId3"/>
          <a:stretch/>
        </p:blipFill>
        <p:spPr>
          <a:xfrm>
            <a:off x="9965520" y="119880"/>
            <a:ext cx="1149120" cy="596520"/>
          </a:xfrm>
          <a:prstGeom prst="rect">
            <a:avLst/>
          </a:prstGeom>
          <a:ln w="0">
            <a:noFill/>
          </a:ln>
        </p:spPr>
      </p:pic>
      <p:sp>
        <p:nvSpPr>
          <p:cNvPr id="212" name="Прямоугольники 40"/>
          <p:cNvSpPr/>
          <p:nvPr/>
        </p:nvSpPr>
        <p:spPr>
          <a:xfrm>
            <a:off x="8588520" y="767520"/>
            <a:ext cx="3901320" cy="191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 anchor="t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  <a:tab algn="l" pos="493200"/>
                <a:tab algn="l" pos="1036440"/>
                <a:tab algn="l" pos="1579320"/>
                <a:tab algn="l" pos="2122920"/>
                <a:tab algn="l" pos="2666160"/>
                <a:tab algn="l" pos="3209040"/>
                <a:tab algn="l" pos="3752280"/>
                <a:tab algn="l" pos="4295880"/>
                <a:tab algn="l" pos="4838760"/>
                <a:tab algn="l" pos="5382000"/>
                <a:tab algn="l" pos="5925240"/>
                <a:tab algn="l" pos="6468480"/>
                <a:tab algn="l" pos="7011720"/>
                <a:tab algn="l" pos="7554960"/>
                <a:tab algn="l" pos="8098200"/>
                <a:tab algn="l" pos="8641440"/>
                <a:tab algn="l" pos="9184680"/>
                <a:tab algn="l" pos="9727560"/>
                <a:tab algn="l" pos="10270800"/>
                <a:tab algn="l" pos="10813680"/>
                <a:tab algn="l" pos="10816200"/>
                <a:tab algn="l" pos="11359440"/>
                <a:tab algn="l" pos="11902680"/>
                <a:tab algn="l" pos="1244592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Фонд «Агентство технологического развития Курганской области»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13" name="Прямоугольники 41"/>
          <p:cNvSpPr/>
          <p:nvPr/>
        </p:nvSpPr>
        <p:spPr>
          <a:xfrm>
            <a:off x="8151480" y="1949760"/>
            <a:ext cx="4704120" cy="244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ул. Бурова-Петрова, 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д. 112а, оф. 230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 </a:t>
            </a: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8-800-250-47-31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www.invest45.ru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atr@invest45.ru</a:t>
            </a:r>
            <a:br>
              <a:rPr sz="1700"/>
            </a:b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14" name="Изображения 21" descr=""/>
          <p:cNvPicPr/>
          <p:nvPr/>
        </p:nvPicPr>
        <p:blipFill>
          <a:blip r:embed="rId4"/>
          <a:stretch/>
        </p:blipFill>
        <p:spPr>
          <a:xfrm>
            <a:off x="9785520" y="4811400"/>
            <a:ext cx="1508400" cy="1508760"/>
          </a:xfrm>
          <a:prstGeom prst="rect">
            <a:avLst/>
          </a:prstGeom>
          <a:ln w="0">
            <a:noFill/>
          </a:ln>
        </p:spPr>
      </p:pic>
      <p:sp>
        <p:nvSpPr>
          <p:cNvPr id="215" name="Прямоугольники 42"/>
          <p:cNvSpPr/>
          <p:nvPr/>
        </p:nvSpPr>
        <p:spPr>
          <a:xfrm>
            <a:off x="263520" y="836640"/>
            <a:ext cx="8638200" cy="230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200" spc="-1" strike="noStrike" u="sng">
                <a:solidFill>
                  <a:srgbClr val="000000"/>
                </a:solidFill>
                <a:uFillTx/>
                <a:latin typeface="Open Sans"/>
                <a:ea typeface="Arial"/>
              </a:rPr>
              <a:t>I Порядок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Для субъектов деятельности, занятых в сфере промышленности (ОКВЭД 10 - 33)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- </a:t>
            </a:r>
            <a:r>
              <a:rPr b="1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до 50 %</a:t>
            </a: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 от стоимости предмета лизинга;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- </a:t>
            </a:r>
            <a:r>
              <a:rPr b="1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стоимость</a:t>
            </a: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 оборудования не менее</a:t>
            </a:r>
            <a:r>
              <a:rPr b="1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 300 тыс. руб.</a:t>
            </a: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 (без учета НДС);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- </a:t>
            </a:r>
            <a:r>
              <a:rPr b="1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размер поддержки</a:t>
            </a: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 по одной заявке не менее </a:t>
            </a:r>
            <a:r>
              <a:rPr b="1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1 млн. руб.</a:t>
            </a: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- </a:t>
            </a:r>
            <a:r>
              <a:rPr b="1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до 50 млн. руб.</a:t>
            </a: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 в год по всем договорам лизинга;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- </a:t>
            </a:r>
            <a:r>
              <a:rPr b="1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до 75 млн. руб.</a:t>
            </a: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 участникам национального проекта «Производительность труда»;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- </a:t>
            </a:r>
            <a:r>
              <a:rPr b="1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до 75 млн. руб.</a:t>
            </a: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, </a:t>
            </a:r>
            <a:r>
              <a:rPr b="1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без применения понижающего коэффициента</a:t>
            </a: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 для резидентов индустриальных парков, участников промышленных кластеров Курганской области, </a:t>
            </a: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федерального проекта «Производительность труда», регионального проекта Курганской области «Повышение производительности труда»</a:t>
            </a: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Arial"/>
              </a:rPr>
              <a:t>, ИП - участников СВО.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16" name="Прямоугольники 43"/>
          <p:cNvSpPr/>
          <p:nvPr/>
        </p:nvSpPr>
        <p:spPr>
          <a:xfrm>
            <a:off x="335520" y="3056760"/>
            <a:ext cx="8494200" cy="376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12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ПРЕДМЕТ ДОГОВОРА ЛИЗИНГА: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marL="207000" indent="-207000" defTabSz="914400">
              <a:lnSpc>
                <a:spcPct val="100000"/>
              </a:lnSpc>
              <a:buClr>
                <a:srgbClr val="254061"/>
              </a:buClr>
              <a:buFont typeface="Arial"/>
              <a:buChar char="•"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устройства, станки, механизмы, приборы, аппараты, агрегаты, установки (за исключением асфальтобетонных заводов, асфальто-смесительных установок);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marL="207000" indent="-207000" defTabSz="914400">
              <a:lnSpc>
                <a:spcPct val="100000"/>
              </a:lnSpc>
              <a:buClr>
                <a:srgbClr val="254061"/>
              </a:buClr>
              <a:buFont typeface="Arial"/>
              <a:buChar char="•"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машины;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marL="207000" indent="-207000" defTabSz="914400">
              <a:lnSpc>
                <a:spcPct val="100000"/>
              </a:lnSpc>
              <a:buClr>
                <a:srgbClr val="254061"/>
              </a:buClr>
              <a:buFont typeface="Arial"/>
              <a:buChar char="•"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оборудование специального назначения (за исключением оборудования для добычи полезных ископаемых и строительства);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marL="207000" indent="-207000" defTabSz="914400">
              <a:lnSpc>
                <a:spcPct val="100000"/>
              </a:lnSpc>
              <a:buClr>
                <a:srgbClr val="254061"/>
              </a:buClr>
              <a:buFont typeface="Arial"/>
              <a:buChar char="•"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транспортные средства, прицепы и полуприцепы специального назначения (кроме используемых для коммунального хозяйства и содержания дорог, перевозки жидкостей, грузов и пассажиров);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marL="207000" indent="-207000" defTabSz="914400">
              <a:lnSpc>
                <a:spcPct val="100000"/>
              </a:lnSpc>
              <a:buClr>
                <a:srgbClr val="254061"/>
              </a:buClr>
              <a:buFont typeface="Arial"/>
              <a:buChar char="•"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средства транспортные специального назначения, оснащенные кранами манипуляторами.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Показатели результативности  получения поддержки: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1) увеличение общей суммы уплаченных Получателем Поддержки налогов в бюджеты всех уровней (без учета НДС и акцизов);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2) сохранение созданных рабочих мест на территории Курганской области в течение 5 (пяти) кварталов с даты заключения Соглашения. (</a:t>
            </a: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4 млн. рублей - 1 рабочее место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);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3) поддержание среднесписочной численности работников - поддержание в году, следующим за годом получения Поддержки, 95%-ой численности работников от среднесписочной численности работников в году получения Поддержки;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4) объем внебюджетных инвестиций Получателей Поддержки (</a:t>
            </a: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2 рубля внебюджетных инвестиций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 на 1 рубль полученной Поддержки).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17" name="Прямоугольники 44"/>
          <p:cNvSpPr/>
          <p:nvPr/>
        </p:nvSpPr>
        <p:spPr>
          <a:xfrm>
            <a:off x="911520" y="399600"/>
            <a:ext cx="7989840" cy="35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67320" bIns="43560" anchor="t">
            <a:spAutoFit/>
          </a:bodyPr>
          <a:p>
            <a:pPr marL="15120" defTabSz="914400">
              <a:lnSpc>
                <a:spcPts val="1899"/>
              </a:lnSpc>
              <a:spcBef>
                <a:spcPts val="530"/>
              </a:spcBef>
            </a:pPr>
            <a:r>
              <a:rPr b="1" lang="en-US" sz="1700" spc="-12" strike="noStrike">
                <a:solidFill>
                  <a:srgbClr val="000000"/>
                </a:solidFill>
                <a:latin typeface="Arial Narrow"/>
                <a:ea typeface="Arial"/>
              </a:rPr>
              <a:t>Возмещение части затрат на уплату первого взноса при заключении договора лизинга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18" name="Прямоугольник 96"/>
          <p:cNvSpPr/>
          <p:nvPr/>
        </p:nvSpPr>
        <p:spPr>
          <a:xfrm>
            <a:off x="11620440" y="6309360"/>
            <a:ext cx="307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Microsoft YaHei"/>
              </a:rPr>
              <a:t>8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Изображения 16" descr=""/>
          <p:cNvPicPr/>
          <p:nvPr/>
        </p:nvPicPr>
        <p:blipFill>
          <a:blip r:embed="rId1"/>
          <a:srcRect l="0" t="0" r="26431" b="0"/>
          <a:stretch/>
        </p:blipFill>
        <p:spPr>
          <a:xfrm>
            <a:off x="73440" y="1506600"/>
            <a:ext cx="10687320" cy="5341320"/>
          </a:xfrm>
          <a:prstGeom prst="rect">
            <a:avLst/>
          </a:prstGeom>
          <a:ln w="0">
            <a:noFill/>
          </a:ln>
        </p:spPr>
      </p:pic>
      <p:grpSp>
        <p:nvGrpSpPr>
          <p:cNvPr id="220" name="Объединение 14"/>
          <p:cNvGrpSpPr/>
          <p:nvPr/>
        </p:nvGrpSpPr>
        <p:grpSpPr>
          <a:xfrm>
            <a:off x="-720" y="205560"/>
            <a:ext cx="874080" cy="1086840"/>
            <a:chOff x="-720" y="205560"/>
            <a:chExt cx="874080" cy="1086840"/>
          </a:xfrm>
        </p:grpSpPr>
        <p:sp>
          <p:nvSpPr>
            <p:cNvPr id="221" name="曲线 16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10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fe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  <p:sp>
          <p:nvSpPr>
            <p:cNvPr id="222" name="曲线 49"/>
            <p:cNvSpPr/>
            <p:nvPr/>
          </p:nvSpPr>
          <p:spPr>
            <a:xfrm>
              <a:off x="-720" y="205560"/>
              <a:ext cx="874080" cy="1086840"/>
            </a:xfrm>
            <a:custGeom>
              <a:avLst/>
              <a:gdLst>
                <a:gd name="textAreaLeft" fmla="*/ 0 w 874080"/>
                <a:gd name="textAreaRight" fmla="*/ 876960 w 874080"/>
                <a:gd name="textAreaTop" fmla="*/ 0 h 1086840"/>
                <a:gd name="textAreaBottom" fmla="*/ 1089720 h 108684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600" y="10795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10795"/>
                  </a:lnTo>
                  <a:close/>
                </a:path>
              </a:pathLst>
            </a:custGeom>
            <a:noFill/>
            <a:ln w="9359">
              <a:solidFill>
                <a:srgbClr val="34afe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Open Sans"/>
                <a:ea typeface="DejaVu Sans"/>
              </a:endParaRPr>
            </a:p>
          </p:txBody>
        </p:sp>
      </p:grpSp>
      <p:sp>
        <p:nvSpPr>
          <p:cNvPr id="223" name="Прямоугольники 36"/>
          <p:cNvSpPr/>
          <p:nvPr/>
        </p:nvSpPr>
        <p:spPr>
          <a:xfrm>
            <a:off x="492120" y="226800"/>
            <a:ext cx="3436200" cy="24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15120" bIns="43560" anchor="t">
            <a:spAutoFit/>
          </a:bodyPr>
          <a:p>
            <a:pPr marL="15120" defTabSz="914400">
              <a:lnSpc>
                <a:spcPct val="100000"/>
              </a:lnSpc>
              <a:spcBef>
                <a:spcPts val="119"/>
              </a:spcBef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МЕРЫ ГОСУДАРСТВЕННОЙ ПОДДЕРЖКИ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24" name="Изображения 17" descr=""/>
          <p:cNvPicPr/>
          <p:nvPr/>
        </p:nvPicPr>
        <p:blipFill>
          <a:blip r:embed="rId2"/>
          <a:srcRect l="23061" t="340" r="0" b="0"/>
          <a:stretch/>
        </p:blipFill>
        <p:spPr>
          <a:xfrm>
            <a:off x="8929440" y="0"/>
            <a:ext cx="3260160" cy="6833880"/>
          </a:xfrm>
          <a:prstGeom prst="rect">
            <a:avLst/>
          </a:prstGeom>
          <a:ln w="0">
            <a:noFill/>
          </a:ln>
        </p:spPr>
      </p:pic>
      <p:sp>
        <p:nvSpPr>
          <p:cNvPr id="225" name="Прямоугольники 37"/>
          <p:cNvSpPr/>
          <p:nvPr/>
        </p:nvSpPr>
        <p:spPr>
          <a:xfrm>
            <a:off x="8925480" y="-7560"/>
            <a:ext cx="3251160" cy="6848640"/>
          </a:xfrm>
          <a:prstGeom prst="rect">
            <a:avLst/>
          </a:prstGeom>
          <a:solidFill>
            <a:srgbClr val="1c1c1c">
              <a:alpha val="7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Open Sans"/>
              <a:ea typeface="DejaVu Sans"/>
            </a:endParaRPr>
          </a:p>
        </p:txBody>
      </p:sp>
      <p:pic>
        <p:nvPicPr>
          <p:cNvPr id="226" name="Изображения 22" descr=""/>
          <p:cNvPicPr/>
          <p:nvPr/>
        </p:nvPicPr>
        <p:blipFill>
          <a:blip r:embed="rId3"/>
          <a:stretch/>
        </p:blipFill>
        <p:spPr>
          <a:xfrm>
            <a:off x="9965520" y="119880"/>
            <a:ext cx="1149120" cy="596520"/>
          </a:xfrm>
          <a:prstGeom prst="rect">
            <a:avLst/>
          </a:prstGeom>
          <a:ln w="0">
            <a:noFill/>
          </a:ln>
        </p:spPr>
      </p:pic>
      <p:sp>
        <p:nvSpPr>
          <p:cNvPr id="227" name="Прямоугольники 38"/>
          <p:cNvSpPr/>
          <p:nvPr/>
        </p:nvSpPr>
        <p:spPr>
          <a:xfrm>
            <a:off x="8588520" y="767520"/>
            <a:ext cx="3901320" cy="191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 anchor="t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  <a:tab algn="l" pos="493200"/>
                <a:tab algn="l" pos="1036440"/>
                <a:tab algn="l" pos="1579320"/>
                <a:tab algn="l" pos="2122920"/>
                <a:tab algn="l" pos="2666160"/>
                <a:tab algn="l" pos="3209040"/>
                <a:tab algn="l" pos="3752280"/>
                <a:tab algn="l" pos="4295880"/>
                <a:tab algn="l" pos="4838760"/>
                <a:tab algn="l" pos="5382000"/>
                <a:tab algn="l" pos="5925240"/>
                <a:tab algn="l" pos="6468480"/>
                <a:tab algn="l" pos="7011720"/>
                <a:tab algn="l" pos="7554960"/>
                <a:tab algn="l" pos="8098200"/>
                <a:tab algn="l" pos="8641440"/>
                <a:tab algn="l" pos="9184680"/>
                <a:tab algn="l" pos="9727560"/>
                <a:tab algn="l" pos="10270800"/>
                <a:tab algn="l" pos="10813680"/>
                <a:tab algn="l" pos="10816200"/>
                <a:tab algn="l" pos="11359440"/>
                <a:tab algn="l" pos="11902680"/>
                <a:tab algn="l" pos="1244592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Фонд «Агентство технологического развития Курганской области»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28" name="Прямоугольники 46"/>
          <p:cNvSpPr/>
          <p:nvPr/>
        </p:nvSpPr>
        <p:spPr>
          <a:xfrm>
            <a:off x="8151480" y="1949760"/>
            <a:ext cx="4704120" cy="244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ул. Бурова-Петрова, 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д. 112а, оф. 230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 </a:t>
            </a: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8-800-250-47-31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www.invest45.ru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95360"/>
                <a:tab algn="l" pos="1038600"/>
                <a:tab algn="l" pos="1581840"/>
                <a:tab algn="l" pos="2125080"/>
                <a:tab algn="l" pos="2668320"/>
                <a:tab algn="l" pos="3210840"/>
                <a:tab algn="l" pos="3754080"/>
                <a:tab algn="l" pos="4297320"/>
                <a:tab algn="l" pos="4840560"/>
                <a:tab algn="l" pos="5383800"/>
                <a:tab algn="l" pos="5927040"/>
                <a:tab algn="l" pos="6470280"/>
                <a:tab algn="l" pos="7013520"/>
                <a:tab algn="l" pos="7556760"/>
                <a:tab algn="l" pos="8100000"/>
                <a:tab algn="l" pos="8643240"/>
                <a:tab algn="l" pos="9186480"/>
                <a:tab algn="l" pos="9729720"/>
                <a:tab algn="l" pos="10272960"/>
                <a:tab algn="l" pos="10816200"/>
                <a:tab algn="l" pos="10818000"/>
                <a:tab algn="l" pos="11361240"/>
                <a:tab algn="l" pos="11904120"/>
                <a:tab algn="l" pos="12447360"/>
                <a:tab algn="l" pos="12990960"/>
                <a:tab algn="l" pos="12992400"/>
                <a:tab algn="l" pos="12994560"/>
                <a:tab algn="l" pos="12996360"/>
                <a:tab algn="l" pos="12998520"/>
                <a:tab algn="l" pos="13000320"/>
                <a:tab algn="l" pos="1300212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Microsoft YaHei"/>
              </a:rPr>
              <a:t>atr@invest45.ru</a:t>
            </a:r>
            <a:br>
              <a:rPr sz="1700"/>
            </a:b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29" name="Изображения 23" descr=""/>
          <p:cNvPicPr/>
          <p:nvPr/>
        </p:nvPicPr>
        <p:blipFill>
          <a:blip r:embed="rId4"/>
          <a:stretch/>
        </p:blipFill>
        <p:spPr>
          <a:xfrm>
            <a:off x="9785520" y="4811400"/>
            <a:ext cx="1508400" cy="1508760"/>
          </a:xfrm>
          <a:prstGeom prst="rect">
            <a:avLst/>
          </a:prstGeom>
          <a:ln w="0">
            <a:noFill/>
          </a:ln>
        </p:spPr>
      </p:pic>
      <p:sp>
        <p:nvSpPr>
          <p:cNvPr id="230" name="Прямоугольники 47"/>
          <p:cNvSpPr/>
          <p:nvPr/>
        </p:nvSpPr>
        <p:spPr>
          <a:xfrm>
            <a:off x="263520" y="980640"/>
            <a:ext cx="8434800" cy="224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100" spc="-1" strike="noStrike" u="sng">
                <a:solidFill>
                  <a:srgbClr val="000000"/>
                </a:solidFill>
                <a:uFillTx/>
                <a:latin typeface="Open Sans"/>
                <a:ea typeface="Arial"/>
              </a:rPr>
              <a:t>II ПОРЯДОК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1" lang="en-US" sz="1100" spc="-1" strike="noStrike">
                <a:solidFill>
                  <a:srgbClr val="000000"/>
                </a:solidFill>
                <a:latin typeface="Open Sans"/>
                <a:ea typeface="Arial"/>
              </a:rPr>
              <a:t>Для субъектов деятельности, занятых в непромышленных сферах</a:t>
            </a:r>
            <a:r>
              <a:rPr b="1" lang="en-US" sz="1100" spc="-1" strike="noStrike" u="sng">
                <a:solidFill>
                  <a:srgbClr val="000000"/>
                </a:solidFill>
                <a:uFillTx/>
                <a:latin typeface="Open Sans"/>
                <a:ea typeface="Arial"/>
              </a:rPr>
              <a:t> при приобретении оборудования, включенного в реестр промышленной продукции, произведенной на территории Российской Федерации</a:t>
            </a: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endParaRPr b="0" lang="ru-RU" sz="11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- </a:t>
            </a:r>
            <a:r>
              <a:rPr b="1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до 50 %</a:t>
            </a: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 от стоимости предмета лизинга;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- </a:t>
            </a:r>
            <a:r>
              <a:rPr b="1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до 30 %</a:t>
            </a: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 от стоимости предмета лизинга для сельского и лесного хозяйства;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- </a:t>
            </a:r>
            <a:r>
              <a:rPr b="1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до 30 млн. руб.</a:t>
            </a: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 по договорам лизинга;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- </a:t>
            </a:r>
            <a:r>
              <a:rPr b="1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стоимость</a:t>
            </a: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 оборудования не менее</a:t>
            </a:r>
            <a:r>
              <a:rPr b="1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 300 тыс. руб.</a:t>
            </a: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 (без учета НДС);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- </a:t>
            </a:r>
            <a:r>
              <a:rPr b="1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размер поддержки</a:t>
            </a: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 по одной заявке не менее </a:t>
            </a:r>
            <a:r>
              <a:rPr b="1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1 млн. руб.</a:t>
            </a: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- </a:t>
            </a:r>
            <a:r>
              <a:rPr b="1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без применения понижающего коэффициента</a:t>
            </a: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 для резидентов индустриальных парков, участников промышленных кластеров Курганской области, федерального проекта «Производительность труда», регионального проекта Курганской области «Повышение производительности труда», ИП - участников СВО.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31" name="Прямоугольники 48"/>
          <p:cNvSpPr/>
          <p:nvPr/>
        </p:nvSpPr>
        <p:spPr>
          <a:xfrm>
            <a:off x="219960" y="3224880"/>
            <a:ext cx="8394120" cy="376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1200" spc="-1" strike="noStrike" u="sng">
                <a:solidFill>
                  <a:srgbClr val="000000"/>
                </a:solidFill>
                <a:uFillTx/>
                <a:latin typeface="Open Sans"/>
                <a:ea typeface="Open Sans"/>
              </a:rPr>
              <a:t>ПРЕДМЕТ ДОГОВОРА ЛИЗИНГА: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marL="207000" indent="-207000" defTabSz="914400">
              <a:lnSpc>
                <a:spcPct val="100000"/>
              </a:lnSpc>
              <a:buClr>
                <a:srgbClr val="254061"/>
              </a:buClr>
              <a:buFont typeface="Arial"/>
              <a:buChar char="•"/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оборудование, включая устройства, станки, механизмы, приборы, аппараты, агрегат, установки (за исключением асфальтобетонных заводов, асфальто-смесительных установок);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marL="207000" indent="-207000" defTabSz="914400">
              <a:lnSpc>
                <a:spcPct val="100000"/>
              </a:lnSpc>
              <a:buClr>
                <a:srgbClr val="254061"/>
              </a:buClr>
              <a:buFont typeface="Arial"/>
              <a:buChar char="•"/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суда специального назначения (земснаряды);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marL="207000" indent="-207000" defTabSz="914400">
              <a:lnSpc>
                <a:spcPct val="100000"/>
              </a:lnSpc>
              <a:buClr>
                <a:srgbClr val="254061"/>
              </a:buClr>
              <a:buFont typeface="Arial"/>
              <a:buChar char="•"/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машины и оборудование для сельского и лесного хозяйства;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marL="207000" indent="-207000" defTabSz="914400">
              <a:lnSpc>
                <a:spcPct val="100000"/>
              </a:lnSpc>
              <a:buClr>
                <a:srgbClr val="254061"/>
              </a:buClr>
              <a:buFont typeface="Arial"/>
              <a:buChar char="•"/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медицинское оборудование; 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marL="207000" indent="-207000" defTabSz="914400">
              <a:lnSpc>
                <a:spcPct val="100000"/>
              </a:lnSpc>
              <a:buClr>
                <a:srgbClr val="254061"/>
              </a:buClr>
              <a:buFont typeface="Arial"/>
              <a:buChar char="•"/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коммуникационное оборудование, за исключением оборудования, предназначенного для осуществления оптовой торговой деятельности.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ctr" defTabSz="914400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Показатели результативности  получения поддержки: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1) увеличение общей суммы уплаченных Получателем Поддержки налогов в бюджеты всех уровней (без учета НДС и акцизов);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2) сохранение созданных рабочих мест на территории Курганской области в течение 5 (пяти) кварталов с даты заключения Соглашения. (</a:t>
            </a:r>
            <a:r>
              <a:rPr b="1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4 млн. рублей - 1 рабочее место</a:t>
            </a: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);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3) поддержание среднесписочной численности работников - поддержание в году, следующим за годом получения Поддержки, 95%-ой численности работников от среднесписочной численности работников в году получения Поддержки;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algn="just" defTabSz="9144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4) объем внебюджетных инвестиций Получателей Поддержки (</a:t>
            </a:r>
            <a:r>
              <a:rPr b="1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2 рубля внебюджетных инвестиций</a:t>
            </a:r>
            <a:r>
              <a:rPr b="0" lang="en-US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 на 1 рубль полученной Поддержки).</a:t>
            </a: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  <a:p>
            <a:pPr defTabSz="914400">
              <a:lnSpc>
                <a:spcPct val="100000"/>
              </a:lnSpc>
            </a:pPr>
            <a:endParaRPr b="0" lang="ru-RU" sz="12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32" name="Прямоугольники 49"/>
          <p:cNvSpPr/>
          <p:nvPr/>
        </p:nvSpPr>
        <p:spPr>
          <a:xfrm>
            <a:off x="911520" y="399600"/>
            <a:ext cx="7989840" cy="35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560" rIns="43560" tIns="67320" bIns="43560" anchor="t">
            <a:spAutoFit/>
          </a:bodyPr>
          <a:p>
            <a:pPr marL="15120" defTabSz="914400">
              <a:lnSpc>
                <a:spcPts val="1899"/>
              </a:lnSpc>
              <a:spcBef>
                <a:spcPts val="530"/>
              </a:spcBef>
            </a:pPr>
            <a:r>
              <a:rPr b="1" lang="en-US" sz="1700" spc="-12" strike="noStrike">
                <a:solidFill>
                  <a:srgbClr val="000000"/>
                </a:solidFill>
                <a:latin typeface="Arial Narrow"/>
                <a:ea typeface="Arial"/>
              </a:rPr>
              <a:t>Возмещение части затрат на уплату первого взноса при заключении договора лизинга</a:t>
            </a:r>
            <a:endParaRPr b="0" lang="ru-RU" sz="1700" spc="-1" strike="noStrike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33" name="Прямоугольник 97"/>
          <p:cNvSpPr/>
          <p:nvPr/>
        </p:nvSpPr>
        <p:spPr>
          <a:xfrm>
            <a:off x="11620440" y="6309360"/>
            <a:ext cx="307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Microsoft YaHei"/>
              </a:rPr>
              <a:t>9</a:t>
            </a:r>
            <a:endParaRPr b="0" lang="ru-RU" sz="1800" spc="-1" strike="noStrike">
              <a:solidFill>
                <a:srgbClr val="000000"/>
              </a:solidFill>
              <a:latin typeface="Open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Аптека">
      <a:dk1>
        <a:srgbClr val="000000"/>
      </a:dk1>
      <a:lt1>
        <a:srgbClr val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90781</TotalTime>
  <Application>LibreOffice/7.6.7.2$Linux_X86_64 LibreOffice_project/60$Build-2</Application>
  <AppVersion>15.0000</AppVersion>
  <Words>4391</Words>
  <Paragraphs>610</Paragraphs>
  <Company>SPecialiST RePack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2021-06-30T06:24:31Z</dcterms:created>
  <dc:creator>Гусева Надежда Станиславовна</dc:creator>
  <dc:description/>
  <dc:language>ru-RU</dc:language>
  <cp:lastModifiedBy/>
  <cp:lastPrinted>2025-11-21T09:39:11Z</cp:lastPrinted>
  <dcterms:modified xsi:type="dcterms:W3CDTF">2025-11-22T12:36:36Z</dcterms:modified>
  <cp:revision>280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2</vt:r8>
  </property>
  <property fmtid="{D5CDD505-2E9C-101B-9397-08002B2CF9AE}" pid="3" name="Notes">
    <vt:r8>10</vt:r8>
  </property>
  <property fmtid="{D5CDD505-2E9C-101B-9397-08002B2CF9AE}" pid="4" name="PresentationFormat">
    <vt:lpwstr>Произвольный</vt:lpwstr>
  </property>
  <property fmtid="{D5CDD505-2E9C-101B-9397-08002B2CF9AE}" pid="5" name="Slides">
    <vt:i4>43</vt:i4>
  </property>
</Properties>
</file>